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95" r:id="rId2"/>
    <p:sldId id="496" r:id="rId3"/>
    <p:sldId id="497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521" r:id="rId21"/>
    <p:sldId id="516" r:id="rId22"/>
    <p:sldId id="517" r:id="rId23"/>
    <p:sldId id="524" r:id="rId24"/>
    <p:sldId id="529" r:id="rId25"/>
    <p:sldId id="525" r:id="rId26"/>
    <p:sldId id="518" r:id="rId27"/>
    <p:sldId id="519" r:id="rId28"/>
    <p:sldId id="520" r:id="rId29"/>
    <p:sldId id="514" r:id="rId30"/>
    <p:sldId id="515" r:id="rId31"/>
    <p:sldId id="523" r:id="rId32"/>
    <p:sldId id="526" r:id="rId33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2C4"/>
    <a:srgbClr val="FFC001"/>
    <a:srgbClr val="096A5E"/>
    <a:srgbClr val="DB1C8D"/>
    <a:srgbClr val="16CBB3"/>
    <a:srgbClr val="D7511C"/>
    <a:srgbClr val="4F8E50"/>
    <a:srgbClr val="599756"/>
    <a:srgbClr val="3B9BA1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9" autoAdjust="0"/>
    <p:restoredTop sz="86306"/>
  </p:normalViewPr>
  <p:slideViewPr>
    <p:cSldViewPr snapToGrid="0">
      <p:cViewPr varScale="1">
        <p:scale>
          <a:sx n="113" d="100"/>
          <a:sy n="113" d="100"/>
        </p:scale>
        <p:origin x="522" y="96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4DBE4-3FA2-E546-87B4-727C8DC005CC}" type="datetimeFigureOut">
              <a:rPr lang="es-ES_tradnl" smtClean="0"/>
              <a:t>07/05/2020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B54AC-5B85-244B-B4D3-62945A85FBDD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551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54AC-5B85-244B-B4D3-62945A85FBDD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773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54AC-5B85-244B-B4D3-62945A85FBDD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259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54AC-5B85-244B-B4D3-62945A85FBDD}" type="slidenum">
              <a:rPr lang="es-ES_tradnl" smtClean="0"/>
              <a:pPr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184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54AC-5B85-244B-B4D3-62945A85FBDD}" type="slidenum">
              <a:rPr lang="es-ES_tradnl" smtClean="0"/>
              <a:pPr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831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54AC-5B85-244B-B4D3-62945A85FBDD}" type="slidenum">
              <a:rPr lang="es-ES_tradnl" smtClean="0"/>
              <a:pPr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672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54AC-5B85-244B-B4D3-62945A85FBDD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911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4ECF9-611A-4B9B-AEE2-69B768D75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581CB4-3AD3-46F5-8102-E6F1D5390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360C8D-E803-42F0-9D9F-3B5B9717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D265AA-4EB3-45ED-ADD4-35C1902F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351B2-95BD-41DE-B456-2EE835E9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881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2068D-EA20-4CC8-9AE5-DC58465C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80CE94-917E-49E0-9057-F76FBB51D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414AD1-A4B3-4AFF-B8C9-13B78D49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6FCD6C-BA9C-4257-8DEB-C0805865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E5595F-810B-4950-864C-E063713A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267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DE8030-DDB2-4349-AAD3-1680D1910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282298-3FC8-44B0-B041-7C29FD799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7F0E06-D6F4-4D51-900E-E9A3D7D4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2C94E-615F-4E39-95BE-D8F3A4F6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59B079-FBE2-4A0A-9B21-7A895BAE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969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87F87-9946-4A64-9538-C36D84D2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309CA4-47DA-4BB3-B135-D7FDCFFF0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43856F-BC3E-4E9C-8EFB-D37C55D4B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5BC7EA-FCC9-444C-91B5-594A4ACD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34F07E-134A-4D90-91E5-26B050CF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69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113CD-2AE2-4360-AB1F-9CCE6F11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29F794-4386-40F5-AF87-ACFE67049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AC800B-1A57-4DCA-BDDF-6B906F1C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7E8BDB-B8AD-45CA-9F21-B5F21530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758DFF-C8DC-494D-8CF6-B31A2241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295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F6C2D-FAE5-4D21-AEDC-ADFDB744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6C1134-51D1-476D-AD36-DE208608D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99B0A2-50C4-4308-8CC1-9AA873BB5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472500-8AD9-411E-8A77-3B188018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BB67CA-2067-4D24-8523-CEBE8CA2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E853C-DAB9-4F49-AAF3-0E823700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185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A0584-FF4B-4B22-A940-7E01B503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4B1D1A-8436-44A6-BE17-7841D3E7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3E991D-AB42-474C-8E39-BEAD589F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5758E8-04CF-47A8-834B-4DAC45FF3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5FD0DE-ED1D-4387-8EE0-0B2965ADF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0F73BE-0B00-41BB-9C76-76A41154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D4410D-0957-44E2-86E2-65633DE1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658197-7393-4360-950C-8666756C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944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C8CEF-27A6-4BB3-B085-3247C9CAA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8E4D26-6BB4-4C58-AB72-AD38C483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A45C79-B044-4040-9B5E-2F419043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FD1EC8-9EF3-46A6-9057-CA6281C3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528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C0780F-DBD8-47E4-B5D4-00337D4F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1C1D83-6087-47DB-8DD6-F10C5AEF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CEC06D-0337-4B5E-9332-E1FBFC2A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929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B31FB-2D01-4871-9119-5653C2B6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EFBCAD-55F7-45AF-9699-89E97CC34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E9238E-D256-47CB-8789-6E8E07DFD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1F26AD-EC43-4386-8E14-8170C164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333B6A-91D7-49DB-956A-A2A0E8E9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7F593E-5DE7-4DA6-A9A4-54B85BC5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29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9C0E5-2422-460D-BFF1-0F956D9B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933E7F-8EE5-443C-866A-D68617071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861FC7-E08D-408B-83DF-D045427C1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E65A2-725D-411D-9DE8-4A5274AE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EF4C33-68DD-4FB6-BA91-D3D8E2E03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CB514C-972F-4F40-BD2C-FE18D78D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588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A3B409-EEE3-40E1-A0B9-E82F55DA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C15F8D-08D5-4BA5-82BC-5B7AECF23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00DEC6-8936-409E-B2D5-1139FA4D6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45FDA-869B-4BF0-BA29-17F1D4C76844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8F74A3-4D51-43F5-99C9-477966D44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0B74C-6D8C-4657-B654-62176EED7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33C3B-6FC5-4299-951D-9E6EC4E7D699}" type="slidenum">
              <a:rPr lang="es-MX" smtClean="0"/>
              <a:t>‹#›</a:t>
            </a:fld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B6C3E4-4E9E-8347-A585-515B157585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3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aludcoahuila.gob.mx/COVID19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0D3BC8E-82FC-DE47-937F-D0E2F6F9E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103A6470-D47A-794D-A8F5-369EF8AA2D9E}"/>
              </a:ext>
            </a:extLst>
          </p:cNvPr>
          <p:cNvSpPr txBox="1">
            <a:spLocks/>
          </p:cNvSpPr>
          <p:nvPr/>
        </p:nvSpPr>
        <p:spPr>
          <a:xfrm>
            <a:off x="2935705" y="1935085"/>
            <a:ext cx="6304548" cy="315627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COVID-19</a:t>
            </a:r>
          </a:p>
          <a:p>
            <a:pPr algn="ctr"/>
            <a:endParaRPr lang="es-MX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es-MX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s-MX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Dra. Martha Alicia Romero Reyna</a:t>
            </a:r>
          </a:p>
        </p:txBody>
      </p:sp>
    </p:spTree>
    <p:extLst>
      <p:ext uri="{BB962C8B-B14F-4D97-AF65-F5344CB8AC3E}">
        <p14:creationId xmlns:p14="http://schemas.microsoft.com/office/powerpoint/2010/main" val="1877052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13570" r="4590" b="3093"/>
          <a:stretch/>
        </p:blipFill>
        <p:spPr>
          <a:xfrm>
            <a:off x="875842" y="930640"/>
            <a:ext cx="10345889" cy="57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5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14049" r="4685" b="3092"/>
          <a:stretch/>
        </p:blipFill>
        <p:spPr>
          <a:xfrm>
            <a:off x="722570" y="963486"/>
            <a:ext cx="10488213" cy="56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6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13411" r="4977" b="3413"/>
          <a:stretch/>
        </p:blipFill>
        <p:spPr>
          <a:xfrm>
            <a:off x="996271" y="919692"/>
            <a:ext cx="10181668" cy="57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13890" r="4686" b="3253"/>
          <a:stretch/>
        </p:blipFill>
        <p:spPr>
          <a:xfrm>
            <a:off x="930583" y="952538"/>
            <a:ext cx="10280200" cy="56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1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13092" r="5461" b="2934"/>
          <a:stretch/>
        </p:blipFill>
        <p:spPr>
          <a:xfrm>
            <a:off x="908686" y="897794"/>
            <a:ext cx="10214513" cy="57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6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9" r="4686" b="3253"/>
          <a:stretch/>
        </p:blipFill>
        <p:spPr>
          <a:xfrm>
            <a:off x="444500" y="941589"/>
            <a:ext cx="10766283" cy="56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70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3729" r="4589" b="3413"/>
          <a:stretch/>
        </p:blipFill>
        <p:spPr>
          <a:xfrm>
            <a:off x="591194" y="941588"/>
            <a:ext cx="10630537" cy="56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62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2320" r="5563" b="3573"/>
          <a:stretch/>
        </p:blipFill>
        <p:spPr>
          <a:xfrm>
            <a:off x="667831" y="844952"/>
            <a:ext cx="10443866" cy="57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12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13251" r="4975" b="3253"/>
          <a:stretch/>
        </p:blipFill>
        <p:spPr>
          <a:xfrm>
            <a:off x="700674" y="908743"/>
            <a:ext cx="10477265" cy="57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3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565632"/>
              </p:ext>
            </p:extLst>
          </p:nvPr>
        </p:nvGraphicFramePr>
        <p:xfrm>
          <a:off x="1122744" y="1252115"/>
          <a:ext cx="4664598" cy="5022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Instituciones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Asistentes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Secretaria de Salud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IMSS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ISSSTE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Privados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Cruz</a:t>
                      </a:r>
                      <a:r>
                        <a:rPr lang="es-MX" sz="1050" b="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Roja</a:t>
                      </a:r>
                      <a:endParaRPr lang="es-MX" sz="105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Empresas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Protección Civil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Bomberos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SEDENA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Presidencia Municipal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CRUM</a:t>
                      </a:r>
                      <a:endParaRPr lang="es-MX" sz="105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959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Ambulacias Particulares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3959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Instituciónes Educativas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Sindicato SSCZ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Ambulancias 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654201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Facultad de Medicina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95342"/>
                  </a:ext>
                </a:extLst>
              </a:tr>
              <a:tr h="237081"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474" y="2077571"/>
            <a:ext cx="37732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71FF9A-25E9-5649-A42B-23F5E1478AB5}"/>
              </a:ext>
            </a:extLst>
          </p:cNvPr>
          <p:cNvSpPr txBox="1">
            <a:spLocks/>
          </p:cNvSpPr>
          <p:nvPr/>
        </p:nvSpPr>
        <p:spPr>
          <a:xfrm>
            <a:off x="115751" y="104169"/>
            <a:ext cx="5400000" cy="937553"/>
          </a:xfrm>
          <a:prstGeom prst="rect">
            <a:avLst/>
          </a:prstGeom>
          <a:solidFill>
            <a:srgbClr val="02727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Capacitación y Preparación:</a:t>
            </a:r>
          </a:p>
          <a:p>
            <a:pPr marL="0" indent="0" algn="ctr">
              <a:buNone/>
            </a:pPr>
            <a:endParaRPr lang="es-E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3570" r="4201" b="3413"/>
          <a:stretch/>
        </p:blipFill>
        <p:spPr>
          <a:xfrm>
            <a:off x="339389" y="930640"/>
            <a:ext cx="10564849" cy="56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4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0944" y="1553854"/>
            <a:ext cx="9097056" cy="530414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71FF9A-25E9-5649-A42B-23F5E1478AB5}"/>
              </a:ext>
            </a:extLst>
          </p:cNvPr>
          <p:cNvSpPr txBox="1">
            <a:spLocks/>
          </p:cNvSpPr>
          <p:nvPr/>
        </p:nvSpPr>
        <p:spPr>
          <a:xfrm>
            <a:off x="150471" y="69448"/>
            <a:ext cx="5249530" cy="1440000"/>
          </a:xfrm>
          <a:prstGeom prst="rect">
            <a:avLst/>
          </a:prstGeom>
          <a:solidFill>
            <a:srgbClr val="02727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Estrategia 9-1-1:</a:t>
            </a:r>
            <a:br>
              <a:rPr lang="es-E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Video llamada</a:t>
            </a:r>
          </a:p>
        </p:txBody>
      </p:sp>
    </p:spTree>
    <p:extLst>
      <p:ext uri="{BB962C8B-B14F-4D97-AF65-F5344CB8AC3E}">
        <p14:creationId xmlns:p14="http://schemas.microsoft.com/office/powerpoint/2010/main" val="58642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0">
            <a:extLst>
              <a:ext uri="{FF2B5EF4-FFF2-40B4-BE49-F238E27FC236}">
                <a16:creationId xmlns:a16="http://schemas.microsoft.com/office/drawing/2014/main" id="{713AB454-9439-0B46-93DB-6CBB26FA8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074" y="546410"/>
            <a:ext cx="4693508" cy="63115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719DDD-71B9-AB47-8B4A-1F2C5B663296}"/>
              </a:ext>
            </a:extLst>
          </p:cNvPr>
          <p:cNvGrpSpPr/>
          <p:nvPr/>
        </p:nvGrpSpPr>
        <p:grpSpPr>
          <a:xfrm>
            <a:off x="2283010" y="1683143"/>
            <a:ext cx="3600000" cy="4047534"/>
            <a:chOff x="2170716" y="1747312"/>
            <a:chExt cx="3600000" cy="40475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B925D9-651E-CD4D-BA9D-0828873BB75C}"/>
                </a:ext>
              </a:extLst>
            </p:cNvPr>
            <p:cNvSpPr>
              <a:spLocks/>
            </p:cNvSpPr>
            <p:nvPr/>
          </p:nvSpPr>
          <p:spPr>
            <a:xfrm>
              <a:off x="2170716" y="2796490"/>
              <a:ext cx="3600000" cy="900000"/>
            </a:xfrm>
            <a:prstGeom prst="rect">
              <a:avLst/>
            </a:prstGeom>
            <a:solidFill>
              <a:srgbClr val="16C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800" b="1" dirty="0"/>
                <a:t>Centro: IMSS#7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557A74-C3DA-1842-8B98-76E06EBFE373}"/>
                </a:ext>
              </a:extLst>
            </p:cNvPr>
            <p:cNvSpPr>
              <a:spLocks/>
            </p:cNvSpPr>
            <p:nvPr/>
          </p:nvSpPr>
          <p:spPr>
            <a:xfrm>
              <a:off x="2170716" y="4894846"/>
              <a:ext cx="3600000" cy="900000"/>
            </a:xfrm>
            <a:prstGeom prst="rect">
              <a:avLst/>
            </a:prstGeom>
            <a:solidFill>
              <a:srgbClr val="4F8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800" b="1" dirty="0"/>
                <a:t>Sureste: Oncológico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BE7637-6C9F-0841-AACD-6E51E579D27A}"/>
                </a:ext>
              </a:extLst>
            </p:cNvPr>
            <p:cNvSpPr>
              <a:spLocks/>
            </p:cNvSpPr>
            <p:nvPr/>
          </p:nvSpPr>
          <p:spPr>
            <a:xfrm>
              <a:off x="2170716" y="1747312"/>
              <a:ext cx="3600000" cy="900000"/>
            </a:xfrm>
            <a:prstGeom prst="rect">
              <a:avLst/>
            </a:prstGeom>
            <a:solidFill>
              <a:srgbClr val="DB1C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800" b="1" dirty="0"/>
                <a:t>Norte: ISSSTE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41F287-B207-0C43-BA51-638B71939117}"/>
                </a:ext>
              </a:extLst>
            </p:cNvPr>
            <p:cNvSpPr>
              <a:spLocks/>
            </p:cNvSpPr>
            <p:nvPr/>
          </p:nvSpPr>
          <p:spPr>
            <a:xfrm>
              <a:off x="2170716" y="3845668"/>
              <a:ext cx="3600000" cy="900000"/>
            </a:xfrm>
            <a:prstGeom prst="rect">
              <a:avLst/>
            </a:prstGeom>
            <a:solidFill>
              <a:srgbClr val="D751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800" b="1" dirty="0"/>
                <a:t>Laguna: Magisterio</a:t>
              </a:r>
            </a:p>
          </p:txBody>
        </p:sp>
      </p:grpSp>
      <p:pic>
        <p:nvPicPr>
          <p:cNvPr id="9" name="Imagen 6">
            <a:extLst>
              <a:ext uri="{FF2B5EF4-FFF2-40B4-BE49-F238E27FC236}">
                <a16:creationId xmlns:a16="http://schemas.microsoft.com/office/drawing/2014/main" id="{38CC0C5F-8A5F-ED44-86A6-F17832D4F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352430" cy="126331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A4485A-74C6-8641-BC4D-A79E75F0DD29}"/>
              </a:ext>
            </a:extLst>
          </p:cNvPr>
          <p:cNvSpPr txBox="1">
            <a:spLocks/>
          </p:cNvSpPr>
          <p:nvPr/>
        </p:nvSpPr>
        <p:spPr>
          <a:xfrm>
            <a:off x="347755" y="150561"/>
            <a:ext cx="7656921" cy="962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Hospitales COVID</a:t>
            </a:r>
          </a:p>
        </p:txBody>
      </p:sp>
    </p:spTree>
    <p:extLst>
      <p:ext uri="{BB962C8B-B14F-4D97-AF65-F5344CB8AC3E}">
        <p14:creationId xmlns:p14="http://schemas.microsoft.com/office/powerpoint/2010/main" val="279538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771877-8E03-124D-A019-2E5AF6E2F6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FF9A-25E9-5649-A42B-23F5E1478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2"/>
            <a:ext cx="5400000" cy="1440000"/>
          </a:xfrm>
          <a:solidFill>
            <a:srgbClr val="02727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eaLnBrk="1" hangingPunct="1">
              <a:buNone/>
            </a:pPr>
            <a:r>
              <a:rPr lang="es-MX" sz="4000" b="1" dirty="0">
                <a:solidFill>
                  <a:schemeClr val="bg1"/>
                </a:solidFill>
              </a:rPr>
              <a:t>Creación de  </a:t>
            </a:r>
          </a:p>
          <a:p>
            <a:pPr marL="0" indent="0" algn="ctr" eaLnBrk="1" hangingPunct="1">
              <a:buNone/>
            </a:pPr>
            <a:r>
              <a:rPr lang="es-MX" sz="4000" b="1" dirty="0">
                <a:solidFill>
                  <a:schemeClr val="bg1"/>
                </a:solidFill>
              </a:rPr>
              <a:t>Comando Unificado</a:t>
            </a:r>
          </a:p>
        </p:txBody>
      </p:sp>
    </p:spTree>
    <p:extLst>
      <p:ext uri="{BB962C8B-B14F-4D97-AF65-F5344CB8AC3E}">
        <p14:creationId xmlns:p14="http://schemas.microsoft.com/office/powerpoint/2010/main" val="194929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CF6AA3-4367-ED44-A4D0-EAA54E6E510F}"/>
              </a:ext>
            </a:extLst>
          </p:cNvPr>
          <p:cNvSpPr/>
          <p:nvPr/>
        </p:nvSpPr>
        <p:spPr>
          <a:xfrm>
            <a:off x="2512558" y="1840701"/>
            <a:ext cx="69761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/>
              <a:t>Integrantes: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Gobernador o Representante.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Presidentes municipales de la Región.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Jefe de la Jurisdicción Sanitaria.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Directores de hospitales públicos y privados. Incluidos:  federales, estatales y municipales.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Representante del Ejercito Mexicano.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Secretario técnico del sub comité.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/>
              <a:t>Cruz Roja.</a:t>
            </a:r>
          </a:p>
          <a:p>
            <a:endParaRPr lang="es-ES_tradnl" sz="28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71FF9A-25E9-5649-A42B-23F5E1478AB5}"/>
              </a:ext>
            </a:extLst>
          </p:cNvPr>
          <p:cNvSpPr txBox="1">
            <a:spLocks/>
          </p:cNvSpPr>
          <p:nvPr/>
        </p:nvSpPr>
        <p:spPr>
          <a:xfrm>
            <a:off x="150471" y="231492"/>
            <a:ext cx="5249530" cy="1440000"/>
          </a:xfrm>
          <a:prstGeom prst="rect">
            <a:avLst/>
          </a:prstGeom>
          <a:solidFill>
            <a:srgbClr val="02727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000" b="1" dirty="0">
                <a:solidFill>
                  <a:schemeClr val="bg1"/>
                </a:solidFill>
              </a:rPr>
              <a:t>Subcomités</a:t>
            </a:r>
          </a:p>
        </p:txBody>
      </p:sp>
    </p:spTree>
    <p:extLst>
      <p:ext uri="{BB962C8B-B14F-4D97-AF65-F5344CB8AC3E}">
        <p14:creationId xmlns:p14="http://schemas.microsoft.com/office/powerpoint/2010/main" val="867370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71FF9A-25E9-5649-A42B-23F5E1478AB5}"/>
              </a:ext>
            </a:extLst>
          </p:cNvPr>
          <p:cNvSpPr txBox="1">
            <a:spLocks/>
          </p:cNvSpPr>
          <p:nvPr/>
        </p:nvSpPr>
        <p:spPr>
          <a:xfrm>
            <a:off x="150471" y="231492"/>
            <a:ext cx="5249530" cy="1440000"/>
          </a:xfrm>
          <a:prstGeom prst="rect">
            <a:avLst/>
          </a:prstGeom>
          <a:solidFill>
            <a:srgbClr val="02727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4000" b="1" dirty="0">
                <a:solidFill>
                  <a:schemeClr val="bg1"/>
                </a:solidFill>
              </a:rPr>
              <a:t>Decretos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A8738CA5-575A-B54E-BBC1-52E793F07C0B}"/>
              </a:ext>
            </a:extLst>
          </p:cNvPr>
          <p:cNvSpPr txBox="1">
            <a:spLocks/>
          </p:cNvSpPr>
          <p:nvPr/>
        </p:nvSpPr>
        <p:spPr>
          <a:xfrm>
            <a:off x="752353" y="1956121"/>
            <a:ext cx="10845479" cy="3352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s-MX" sz="4000" dirty="0"/>
              <a:t>Suspensión de eventos masivos,  actividades laborales y escolares de forma progresiva y temprana. </a:t>
            </a:r>
          </a:p>
          <a:p>
            <a:pPr marL="285750" indent="-285750"/>
            <a:r>
              <a:rPr lang="es-MX" sz="4000" dirty="0"/>
              <a:t>Uso de cubre bocas</a:t>
            </a:r>
          </a:p>
          <a:p>
            <a:pPr marL="285750" indent="-285750"/>
            <a:r>
              <a:rPr lang="es-MX" sz="4000" dirty="0"/>
              <a:t>Reducir la movilidad entre los municipios</a:t>
            </a:r>
          </a:p>
          <a:p>
            <a:pPr marL="285750" indent="-285750"/>
            <a:r>
              <a:rPr lang="es-MX" sz="4000" dirty="0"/>
              <a:t>Manejo de Cadáveres</a:t>
            </a:r>
          </a:p>
        </p:txBody>
      </p:sp>
    </p:spTree>
    <p:extLst>
      <p:ext uri="{BB962C8B-B14F-4D97-AF65-F5344CB8AC3E}">
        <p14:creationId xmlns:p14="http://schemas.microsoft.com/office/powerpoint/2010/main" val="2171794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6">
            <a:extLst>
              <a:ext uri="{FF2B5EF4-FFF2-40B4-BE49-F238E27FC236}">
                <a16:creationId xmlns:a16="http://schemas.microsoft.com/office/drawing/2014/main" id="{08E8143B-B6B7-7642-93BB-0E4B591A1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352430" cy="12633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CA4DE-C797-BB48-A8A2-C6B94F848165}"/>
              </a:ext>
            </a:extLst>
          </p:cNvPr>
          <p:cNvSpPr txBox="1">
            <a:spLocks/>
          </p:cNvSpPr>
          <p:nvPr/>
        </p:nvSpPr>
        <p:spPr>
          <a:xfrm>
            <a:off x="347755" y="150561"/>
            <a:ext cx="7656921" cy="962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Medidas de Contingencia en Coahuila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52354" y="1481566"/>
            <a:ext cx="2467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/>
              <a:t>Lineamientos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A8738CA5-575A-B54E-BBC1-52E793F07C0B}"/>
              </a:ext>
            </a:extLst>
          </p:cNvPr>
          <p:cNvSpPr txBox="1">
            <a:spLocks/>
          </p:cNvSpPr>
          <p:nvPr/>
        </p:nvSpPr>
        <p:spPr>
          <a:xfrm>
            <a:off x="3136737" y="2284591"/>
            <a:ext cx="6539697" cy="38114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s-MX" sz="4000" dirty="0"/>
              <a:t>Empresas</a:t>
            </a:r>
          </a:p>
          <a:p>
            <a:pPr marL="285750" indent="-285750"/>
            <a:r>
              <a:rPr lang="es-MX" sz="4000" dirty="0"/>
              <a:t>Tiendas de Autoservicio</a:t>
            </a:r>
          </a:p>
          <a:p>
            <a:pPr marL="285750" indent="-285750"/>
            <a:r>
              <a:rPr lang="es-MX" sz="4000" dirty="0"/>
              <a:t>Plan de acción para regreso seguro</a:t>
            </a:r>
          </a:p>
          <a:p>
            <a:pPr marL="285750" indent="-285750"/>
            <a:r>
              <a:rPr lang="es-MX" sz="4000" dirty="0"/>
              <a:t>Protocolo para pacientes Obstétricas</a:t>
            </a:r>
          </a:p>
          <a:p>
            <a:pPr marL="285750" indent="-285750"/>
            <a:r>
              <a:rPr lang="es-MX" sz="4000" dirty="0"/>
              <a:t>Atención al RN</a:t>
            </a:r>
          </a:p>
          <a:p>
            <a:pPr marL="285750" indent="-285750"/>
            <a:r>
              <a:rPr lang="es-MX" sz="4000" dirty="0"/>
              <a:t>Algoritmo para traslados de paciente</a:t>
            </a:r>
          </a:p>
          <a:p>
            <a:pPr marL="285750" indent="-285750"/>
            <a:r>
              <a:rPr lang="es-MX" sz="4000" dirty="0"/>
              <a:t>Manual operativo, Tratamiento</a:t>
            </a:r>
          </a:p>
        </p:txBody>
      </p:sp>
    </p:spTree>
    <p:extLst>
      <p:ext uri="{BB962C8B-B14F-4D97-AF65-F5344CB8AC3E}">
        <p14:creationId xmlns:p14="http://schemas.microsoft.com/office/powerpoint/2010/main" val="1984207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70BF03-2EA1-2D46-8B8B-B2844816D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FD0FC2-76E3-1C46-B7B8-BEADA41AA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4430889" cy="1308605"/>
          </a:xfrm>
          <a:solidFill>
            <a:srgbClr val="94165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eaLnBrk="1" hangingPunct="1">
              <a:buNone/>
            </a:pPr>
            <a:r>
              <a:rPr lang="es-MX" sz="3600" b="1" dirty="0">
                <a:solidFill>
                  <a:schemeClr val="bg1"/>
                </a:solidFill>
              </a:rPr>
              <a:t>Filtros Sanitarios</a:t>
            </a:r>
          </a:p>
        </p:txBody>
      </p:sp>
    </p:spTree>
    <p:extLst>
      <p:ext uri="{BB962C8B-B14F-4D97-AF65-F5344CB8AC3E}">
        <p14:creationId xmlns:p14="http://schemas.microsoft.com/office/powerpoint/2010/main" val="4264901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25BFE-2BB1-8B41-A4B8-F0011ADFF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5673"/>
          <a:stretch/>
        </p:blipFill>
        <p:spPr>
          <a:xfrm>
            <a:off x="-18596" y="0"/>
            <a:ext cx="12210595" cy="6858000"/>
          </a:xfrm>
          <a:prstGeom prst="rect">
            <a:avLst/>
          </a:prstGeom>
        </p:spPr>
      </p:pic>
      <p:pic>
        <p:nvPicPr>
          <p:cNvPr id="8" name="Imagen 6">
            <a:extLst>
              <a:ext uri="{FF2B5EF4-FFF2-40B4-BE49-F238E27FC236}">
                <a16:creationId xmlns:a16="http://schemas.microsoft.com/office/drawing/2014/main" id="{08E8143B-B6B7-7642-93BB-0E4B591A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352430" cy="12633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CA4DE-C797-BB48-A8A2-C6B94F848165}"/>
              </a:ext>
            </a:extLst>
          </p:cNvPr>
          <p:cNvSpPr txBox="1">
            <a:spLocks/>
          </p:cNvSpPr>
          <p:nvPr/>
        </p:nvSpPr>
        <p:spPr>
          <a:xfrm>
            <a:off x="347755" y="150561"/>
            <a:ext cx="7656921" cy="962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Medidas de Contingencia</a:t>
            </a:r>
          </a:p>
        </p:txBody>
      </p:sp>
    </p:spTree>
    <p:extLst>
      <p:ext uri="{BB962C8B-B14F-4D97-AF65-F5344CB8AC3E}">
        <p14:creationId xmlns:p14="http://schemas.microsoft.com/office/powerpoint/2010/main" val="2148998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4FDBA1-F785-944C-8B0F-3321077BB8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55D74-0944-BA42-B410-9CC4CFC98D92}"/>
              </a:ext>
            </a:extLst>
          </p:cNvPr>
          <p:cNvSpPr txBox="1"/>
          <p:nvPr/>
        </p:nvSpPr>
        <p:spPr>
          <a:xfrm>
            <a:off x="0" y="1"/>
            <a:ext cx="3585411" cy="40318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ES_tradnl" sz="3200" dirty="0">
                <a:solidFill>
                  <a:schemeClr val="bg1"/>
                </a:solidFill>
              </a:rPr>
              <a:t>Por medio de </a:t>
            </a:r>
            <a:r>
              <a:rPr lang="es-ES_tradnl" sz="3200" dirty="0" err="1">
                <a:solidFill>
                  <a:schemeClr val="bg1"/>
                </a:solidFill>
              </a:rPr>
              <a:t>Bots</a:t>
            </a:r>
            <a:r>
              <a:rPr lang="es-ES_tradnl" sz="3200" dirty="0">
                <a:solidFill>
                  <a:schemeClr val="bg1"/>
                </a:solidFill>
              </a:rPr>
              <a:t>, Encuestas electrónicas y </a:t>
            </a:r>
            <a:r>
              <a:rPr lang="es-ES_tradnl" sz="3200" dirty="0" err="1">
                <a:solidFill>
                  <a:schemeClr val="bg1"/>
                </a:solidFill>
              </a:rPr>
              <a:t>Videollamadas</a:t>
            </a:r>
            <a:r>
              <a:rPr lang="es-ES_tradnl" sz="3200" dirty="0">
                <a:solidFill>
                  <a:schemeClr val="bg1"/>
                </a:solidFill>
              </a:rPr>
              <a:t>, tenemos métodos de apoyo emocional para personal de la salud.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F4C38-C39C-8D44-A491-E242F4111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0"/>
            <a:ext cx="5486400" cy="18669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E549B2-FBA8-7D48-9DB5-39DDCC17EECD}"/>
              </a:ext>
            </a:extLst>
          </p:cNvPr>
          <p:cNvSpPr txBox="1">
            <a:spLocks/>
          </p:cNvSpPr>
          <p:nvPr/>
        </p:nvSpPr>
        <p:spPr>
          <a:xfrm>
            <a:off x="6448926" y="5645888"/>
            <a:ext cx="5743074" cy="1212112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b="1" dirty="0">
                <a:solidFill>
                  <a:schemeClr val="bg1"/>
                </a:solidFill>
              </a:rPr>
              <a:t>Apoyo Emocional</a:t>
            </a:r>
          </a:p>
          <a:p>
            <a:pPr marL="0" indent="0" algn="ctr">
              <a:buNone/>
            </a:pPr>
            <a:r>
              <a:rPr lang="es-MX" sz="3600" dirty="0">
                <a:solidFill>
                  <a:schemeClr val="bg1"/>
                </a:solidFill>
              </a:rPr>
              <a:t>Consulta Videollamada</a:t>
            </a:r>
          </a:p>
        </p:txBody>
      </p:sp>
    </p:spTree>
    <p:extLst>
      <p:ext uri="{BB962C8B-B14F-4D97-AF65-F5344CB8AC3E}">
        <p14:creationId xmlns:p14="http://schemas.microsoft.com/office/powerpoint/2010/main" val="2323623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4C489B-F95D-7746-822F-5611E664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55"/>
          <a:stretch/>
        </p:blipFill>
        <p:spPr>
          <a:xfrm>
            <a:off x="-1" y="1"/>
            <a:ext cx="12192001" cy="6856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12FC7-9AD1-6E4F-A160-B8549B7639A2}"/>
              </a:ext>
            </a:extLst>
          </p:cNvPr>
          <p:cNvSpPr txBox="1"/>
          <p:nvPr/>
        </p:nvSpPr>
        <p:spPr>
          <a:xfrm>
            <a:off x="918210" y="1698472"/>
            <a:ext cx="10355580" cy="3108543"/>
          </a:xfrm>
          <a:prstGeom prst="rect">
            <a:avLst/>
          </a:prstGeom>
          <a:solidFill>
            <a:srgbClr val="3B9BA1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s-ES_tradnl" sz="2800" b="1" dirty="0">
                <a:solidFill>
                  <a:schemeClr val="bg1"/>
                </a:solidFill>
              </a:rPr>
              <a:t>Separar hospitales COVID y NO COVID.</a:t>
            </a:r>
          </a:p>
          <a:p>
            <a:pPr marL="971550" lvl="1" indent="-514350">
              <a:buFont typeface="+mj-lt"/>
              <a:buAutoNum type="arabicPeriod"/>
            </a:pPr>
            <a:endParaRPr lang="es-ES_tradnl" sz="2800" b="1" dirty="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s-ES_tradnl" sz="2800" b="1" dirty="0">
                <a:solidFill>
                  <a:schemeClr val="bg1"/>
                </a:solidFill>
              </a:rPr>
              <a:t>Hacer más pruebas.</a:t>
            </a:r>
          </a:p>
          <a:p>
            <a:pPr marL="971550" lvl="1" indent="-514350">
              <a:buFont typeface="+mj-lt"/>
              <a:buAutoNum type="arabicPeriod"/>
            </a:pPr>
            <a:endParaRPr lang="es-ES_tradnl" sz="2800" b="1" dirty="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s-ES_tradnl" sz="2800" b="1" dirty="0">
                <a:solidFill>
                  <a:schemeClr val="bg1"/>
                </a:solidFill>
              </a:rPr>
              <a:t>Protección al personal de salud.</a:t>
            </a:r>
          </a:p>
          <a:p>
            <a:pPr marL="971550" lvl="1" indent="-514350">
              <a:buFont typeface="+mj-lt"/>
              <a:buAutoNum type="arabicPeriod"/>
            </a:pPr>
            <a:endParaRPr lang="es-ES_tradnl" sz="2800" b="1" dirty="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s-ES_tradnl" sz="2800" b="1" dirty="0">
                <a:solidFill>
                  <a:schemeClr val="bg1"/>
                </a:solidFill>
              </a:rPr>
              <a:t>Continuar con medidas de contención </a:t>
            </a:r>
          </a:p>
        </p:txBody>
      </p:sp>
      <p:pic>
        <p:nvPicPr>
          <p:cNvPr id="10" name="Imagen 6">
            <a:extLst>
              <a:ext uri="{FF2B5EF4-FFF2-40B4-BE49-F238E27FC236}">
                <a16:creationId xmlns:a16="http://schemas.microsoft.com/office/drawing/2014/main" id="{9A9D3CE6-55A2-DE41-BB3D-0D9DCF447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352430" cy="126331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EF816D-C2DC-3D48-9EC5-CCC849E8FD98}"/>
              </a:ext>
            </a:extLst>
          </p:cNvPr>
          <p:cNvSpPr txBox="1">
            <a:spLocks/>
          </p:cNvSpPr>
          <p:nvPr/>
        </p:nvSpPr>
        <p:spPr>
          <a:xfrm>
            <a:off x="347755" y="150561"/>
            <a:ext cx="7656921" cy="962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 comparten experiencias</a:t>
            </a:r>
          </a:p>
        </p:txBody>
      </p:sp>
    </p:spTree>
    <p:extLst>
      <p:ext uri="{BB962C8B-B14F-4D97-AF65-F5344CB8AC3E}">
        <p14:creationId xmlns:p14="http://schemas.microsoft.com/office/powerpoint/2010/main" val="385834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5073" b="2934"/>
          <a:stretch/>
        </p:blipFill>
        <p:spPr>
          <a:xfrm>
            <a:off x="444500" y="908742"/>
            <a:ext cx="10722491" cy="57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68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4B6CE97B-1C57-0048-B157-6F56AC940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352430" cy="12633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AA5D6C-0465-BB4B-9CC2-BF78232D2039}"/>
              </a:ext>
            </a:extLst>
          </p:cNvPr>
          <p:cNvSpPr txBox="1">
            <a:spLocks/>
          </p:cNvSpPr>
          <p:nvPr/>
        </p:nvSpPr>
        <p:spPr>
          <a:xfrm>
            <a:off x="347755" y="150561"/>
            <a:ext cx="7656921" cy="962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Trabajo Conjunto</a:t>
            </a:r>
          </a:p>
          <a:p>
            <a:pPr marL="0" indent="0" algn="ctr">
              <a:buNone/>
            </a:pPr>
            <a:r>
              <a:rPr lang="es-MX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GIS + Coahuila + McKinsey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7681AC-CCE0-4343-8A3E-722495B43F5C}"/>
              </a:ext>
            </a:extLst>
          </p:cNvPr>
          <p:cNvSpPr/>
          <p:nvPr/>
        </p:nvSpPr>
        <p:spPr>
          <a:xfrm>
            <a:off x="2485809" y="1789013"/>
            <a:ext cx="1800000" cy="1080000"/>
          </a:xfrm>
          <a:prstGeom prst="rect">
            <a:avLst/>
          </a:prstGeom>
          <a:solidFill>
            <a:srgbClr val="3B9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Comité </a:t>
            </a:r>
            <a:r>
              <a:rPr lang="es-ES_tradnl" b="1" dirty="0" err="1"/>
              <a:t>Covid</a:t>
            </a:r>
            <a:r>
              <a:rPr lang="es-ES_tradnl" b="1" dirty="0"/>
              <a:t> 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4E725E-B37B-394E-A207-0B54846889F1}"/>
              </a:ext>
            </a:extLst>
          </p:cNvPr>
          <p:cNvSpPr/>
          <p:nvPr/>
        </p:nvSpPr>
        <p:spPr>
          <a:xfrm>
            <a:off x="5019117" y="1789013"/>
            <a:ext cx="1800000" cy="1080000"/>
          </a:xfrm>
          <a:prstGeom prst="rect">
            <a:avLst/>
          </a:prstGeom>
          <a:solidFill>
            <a:srgbClr val="096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Secretario de Salud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B6E04-F5B6-2F46-AF7E-C1C522EAC96D}"/>
              </a:ext>
            </a:extLst>
          </p:cNvPr>
          <p:cNvSpPr/>
          <p:nvPr/>
        </p:nvSpPr>
        <p:spPr>
          <a:xfrm>
            <a:off x="5019117" y="3191377"/>
            <a:ext cx="1800000" cy="1080000"/>
          </a:xfrm>
          <a:prstGeom prst="rect">
            <a:avLst/>
          </a:prstGeom>
          <a:solidFill>
            <a:srgbClr val="3B9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Coordinador</a:t>
            </a:r>
          </a:p>
          <a:p>
            <a:pPr algn="ctr"/>
            <a:r>
              <a:rPr lang="es-ES_tradnl" b="1" dirty="0" err="1"/>
              <a:t>Covid</a:t>
            </a:r>
            <a:r>
              <a:rPr lang="es-ES_tradnl" b="1" dirty="0"/>
              <a:t> 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F4B529-56C0-694F-9661-0A4DD3D61DAA}"/>
              </a:ext>
            </a:extLst>
          </p:cNvPr>
          <p:cNvSpPr/>
          <p:nvPr/>
        </p:nvSpPr>
        <p:spPr>
          <a:xfrm>
            <a:off x="5019117" y="4880829"/>
            <a:ext cx="1800000" cy="1080000"/>
          </a:xfrm>
          <a:prstGeom prst="rect">
            <a:avLst/>
          </a:prstGeom>
          <a:solidFill>
            <a:srgbClr val="B8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Atención Médica y Críticos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0341B-7F60-9840-A0F8-64419A6BF75D}"/>
              </a:ext>
            </a:extLst>
          </p:cNvPr>
          <p:cNvSpPr/>
          <p:nvPr/>
        </p:nvSpPr>
        <p:spPr>
          <a:xfrm>
            <a:off x="7104676" y="4880829"/>
            <a:ext cx="1800000" cy="1080000"/>
          </a:xfrm>
          <a:prstGeom prst="rect">
            <a:avLst/>
          </a:prstGeom>
          <a:solidFill>
            <a:srgbClr val="1CA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Personal de Salud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2F5B67-C0E0-7045-9186-429BDBD8F29F}"/>
              </a:ext>
            </a:extLst>
          </p:cNvPr>
          <p:cNvSpPr/>
          <p:nvPr/>
        </p:nvSpPr>
        <p:spPr>
          <a:xfrm>
            <a:off x="9190235" y="4880829"/>
            <a:ext cx="1800000" cy="1080000"/>
          </a:xfrm>
          <a:prstGeom prst="rect">
            <a:avLst/>
          </a:prstGeom>
          <a:solidFill>
            <a:srgbClr val="002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Insumos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2EEBE6-314C-BE45-AB7E-AFC4CCA5528C}"/>
              </a:ext>
            </a:extLst>
          </p:cNvPr>
          <p:cNvSpPr/>
          <p:nvPr/>
        </p:nvSpPr>
        <p:spPr>
          <a:xfrm>
            <a:off x="2933558" y="4880829"/>
            <a:ext cx="1800000" cy="1080000"/>
          </a:xfrm>
          <a:prstGeom prst="rect">
            <a:avLst/>
          </a:prstGeom>
          <a:solidFill>
            <a:srgbClr val="FCB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Detección de Casos (</a:t>
            </a:r>
            <a:r>
              <a:rPr lang="es-ES_tradnl" b="1" dirty="0" err="1"/>
              <a:t>Lab</a:t>
            </a:r>
            <a:r>
              <a:rPr lang="es-ES_tradnl" b="1" dirty="0"/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89F69E-0BD9-D548-B9F7-B6CE2114BE04}"/>
              </a:ext>
            </a:extLst>
          </p:cNvPr>
          <p:cNvSpPr/>
          <p:nvPr/>
        </p:nvSpPr>
        <p:spPr>
          <a:xfrm>
            <a:off x="847999" y="4880829"/>
            <a:ext cx="1800000" cy="1080000"/>
          </a:xfrm>
          <a:prstGeom prst="rect">
            <a:avLst/>
          </a:prstGeom>
          <a:solidFill>
            <a:srgbClr val="B2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Monitoreo y Promoción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BA411EC-8286-4740-B00B-D88A041B8691}"/>
              </a:ext>
            </a:extLst>
          </p:cNvPr>
          <p:cNvCxnSpPr>
            <a:stCxn id="9" idx="2"/>
            <a:endCxn id="14" idx="0"/>
          </p:cNvCxnSpPr>
          <p:nvPr/>
        </p:nvCxnSpPr>
        <p:spPr>
          <a:xfrm rot="5400000">
            <a:off x="3528832" y="2490544"/>
            <a:ext cx="609452" cy="4171118"/>
          </a:xfrm>
          <a:prstGeom prst="bentConnector3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F0667F3-9F7D-9648-8EB8-A5E487EAB641}"/>
              </a:ext>
            </a:extLst>
          </p:cNvPr>
          <p:cNvCxnSpPr>
            <a:stCxn id="9" idx="2"/>
            <a:endCxn id="12" idx="0"/>
          </p:cNvCxnSpPr>
          <p:nvPr/>
        </p:nvCxnSpPr>
        <p:spPr>
          <a:xfrm rot="16200000" flipH="1">
            <a:off x="7699950" y="2490544"/>
            <a:ext cx="609452" cy="4171118"/>
          </a:xfrm>
          <a:prstGeom prst="bentConnector3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6AFFD784-745A-3B4C-954F-86350DEF65C2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6657170" y="3533323"/>
            <a:ext cx="609452" cy="2085559"/>
          </a:xfrm>
          <a:prstGeom prst="bentConnector3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61244DB6-656C-6443-8B0A-6E92D7DF6872}"/>
              </a:ext>
            </a:extLst>
          </p:cNvPr>
          <p:cNvCxnSpPr>
            <a:stCxn id="9" idx="2"/>
            <a:endCxn id="13" idx="0"/>
          </p:cNvCxnSpPr>
          <p:nvPr/>
        </p:nvCxnSpPr>
        <p:spPr>
          <a:xfrm rot="5400000">
            <a:off x="4571612" y="3533324"/>
            <a:ext cx="609452" cy="2085559"/>
          </a:xfrm>
          <a:prstGeom prst="bentConnector3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590E07-BF74-4A48-B798-82BA0744E628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5919117" y="2869013"/>
            <a:ext cx="0" cy="322364"/>
          </a:xfrm>
          <a:prstGeom prst="straightConnector1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0DF0F2-1F6F-AC47-B475-C3FF83C6DF6E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4285809" y="2329013"/>
            <a:ext cx="733308" cy="0"/>
          </a:xfrm>
          <a:prstGeom prst="straightConnector1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5C0E94D-65FC-4F4F-8E0B-52518AF0025A}"/>
              </a:ext>
            </a:extLst>
          </p:cNvPr>
          <p:cNvCxnSpPr>
            <a:endCxn id="10" idx="0"/>
          </p:cNvCxnSpPr>
          <p:nvPr/>
        </p:nvCxnSpPr>
        <p:spPr>
          <a:xfrm>
            <a:off x="5919116" y="4271376"/>
            <a:ext cx="1" cy="609453"/>
          </a:xfrm>
          <a:prstGeom prst="straightConnector1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3B7085F-E0D4-D045-B57F-4A13BFCC484B}"/>
              </a:ext>
            </a:extLst>
          </p:cNvPr>
          <p:cNvSpPr/>
          <p:nvPr/>
        </p:nvSpPr>
        <p:spPr>
          <a:xfrm>
            <a:off x="7552426" y="1789013"/>
            <a:ext cx="1800000" cy="1080000"/>
          </a:xfrm>
          <a:prstGeom prst="rect">
            <a:avLst/>
          </a:prstGeom>
          <a:solidFill>
            <a:srgbClr val="3B9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Centro Contingencias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C7943B-C0E3-6D4E-B707-3058FD82F42E}"/>
              </a:ext>
            </a:extLst>
          </p:cNvPr>
          <p:cNvCxnSpPr>
            <a:cxnSpLocks/>
            <a:stCxn id="8" idx="3"/>
            <a:endCxn id="24" idx="1"/>
          </p:cNvCxnSpPr>
          <p:nvPr/>
        </p:nvCxnSpPr>
        <p:spPr>
          <a:xfrm>
            <a:off x="6819117" y="2329013"/>
            <a:ext cx="733309" cy="0"/>
          </a:xfrm>
          <a:prstGeom prst="straightConnector1">
            <a:avLst/>
          </a:prstGeom>
          <a:ln w="28575">
            <a:solidFill>
              <a:srgbClr val="096A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38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B2034-C891-E943-9C5C-2C8F10C1E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2C18-871A-734D-A35B-6CCC1F8DC2EA}"/>
              </a:ext>
            </a:extLst>
          </p:cNvPr>
          <p:cNvSpPr/>
          <p:nvPr/>
        </p:nvSpPr>
        <p:spPr>
          <a:xfrm>
            <a:off x="2986247" y="5057775"/>
            <a:ext cx="9178859" cy="76944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http://saludcoahuila.gob.mx/COVID19/</a:t>
            </a:r>
            <a:endParaRPr lang="es-ES_tradnl" sz="4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671DB6-A8F3-1741-BCF2-5A30AE789053}"/>
              </a:ext>
            </a:extLst>
          </p:cNvPr>
          <p:cNvSpPr txBox="1">
            <a:spLocks/>
          </p:cNvSpPr>
          <p:nvPr/>
        </p:nvSpPr>
        <p:spPr>
          <a:xfrm>
            <a:off x="2986246" y="4026991"/>
            <a:ext cx="9178859" cy="1030784"/>
          </a:xfrm>
          <a:prstGeom prst="rect">
            <a:avLst/>
          </a:prstGeom>
          <a:solidFill>
            <a:srgbClr val="4372C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3600" b="1" dirty="0">
                <a:solidFill>
                  <a:schemeClr val="bg1"/>
                </a:solidFill>
              </a:rPr>
              <a:t>Pagina oficial Informativa COVID 19 Coahuila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58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F46B40-56E4-6D42-A699-046A3DFBE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1212112"/>
          </a:xfrm>
          <a:solidFill>
            <a:srgbClr val="F8911B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eaLnBrk="1" hangingPunct="1">
              <a:buNone/>
            </a:pPr>
            <a:r>
              <a:rPr lang="es-MX" sz="3600" b="1" dirty="0">
                <a:solidFill>
                  <a:schemeClr val="bg1"/>
                </a:solidFill>
              </a:rPr>
              <a:t>Motivación Ciudadanía</a:t>
            </a:r>
          </a:p>
          <a:p>
            <a:pPr marL="0" indent="0" algn="ctr" eaLnBrk="1" hangingPunct="1">
              <a:buNone/>
            </a:pPr>
            <a:r>
              <a:rPr lang="es-MX" sz="3600" dirty="0">
                <a:solidFill>
                  <a:schemeClr val="bg1"/>
                </a:solidFill>
              </a:rPr>
              <a:t>Campaña Masiva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751B53-FF46-AF47-8D0C-90269B942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902941" y="1212112"/>
            <a:ext cx="8742655" cy="5663443"/>
          </a:xfrm>
          <a:prstGeom prst="rect">
            <a:avLst/>
          </a:prstGeom>
          <a:ln>
            <a:solidFill>
              <a:srgbClr val="F9911C"/>
            </a:solidFill>
          </a:ln>
        </p:spPr>
      </p:pic>
    </p:spTree>
    <p:extLst>
      <p:ext uri="{BB962C8B-B14F-4D97-AF65-F5344CB8AC3E}">
        <p14:creationId xmlns:p14="http://schemas.microsoft.com/office/powerpoint/2010/main" val="2746536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14049" r="4976" b="3252"/>
          <a:stretch/>
        </p:blipFill>
        <p:spPr>
          <a:xfrm>
            <a:off x="788258" y="963487"/>
            <a:ext cx="10389681" cy="56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13890" r="4589" b="3093"/>
          <a:stretch/>
        </p:blipFill>
        <p:spPr>
          <a:xfrm>
            <a:off x="722570" y="952538"/>
            <a:ext cx="10499161" cy="56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3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14209" r="4297" b="3093"/>
          <a:stretch/>
        </p:blipFill>
        <p:spPr>
          <a:xfrm>
            <a:off x="634986" y="974434"/>
            <a:ext cx="10619589" cy="56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4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3411" r="4395" b="2934"/>
          <a:stretch/>
        </p:blipFill>
        <p:spPr>
          <a:xfrm>
            <a:off x="689726" y="919692"/>
            <a:ext cx="10553901" cy="57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4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13730" r="4297" b="3093"/>
          <a:stretch/>
        </p:blipFill>
        <p:spPr>
          <a:xfrm>
            <a:off x="580246" y="941588"/>
            <a:ext cx="10674329" cy="57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2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ORAMA PARA REUNION BINACIONAL 6MAYO20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 r="4880" b="2934"/>
          <a:stretch/>
        </p:blipFill>
        <p:spPr>
          <a:xfrm>
            <a:off x="444500" y="919692"/>
            <a:ext cx="10744387" cy="57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9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311</Words>
  <Application>Microsoft Office PowerPoint</Application>
  <PresentationFormat>Widescreen</PresentationFormat>
  <Paragraphs>110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ASHLEY NATALIA TAPIA SOTO</dc:creator>
  <cp:lastModifiedBy>Maryell Martinez</cp:lastModifiedBy>
  <cp:revision>300</cp:revision>
  <cp:lastPrinted>2020-04-30T15:10:19Z</cp:lastPrinted>
  <dcterms:created xsi:type="dcterms:W3CDTF">2020-04-14T01:04:36Z</dcterms:created>
  <dcterms:modified xsi:type="dcterms:W3CDTF">2020-05-07T18:05:09Z</dcterms:modified>
</cp:coreProperties>
</file>