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</p:sldMasterIdLst>
  <p:notesMasterIdLst>
    <p:notesMasterId r:id="rId34"/>
  </p:notesMasterIdLst>
  <p:handoutMasterIdLst>
    <p:handoutMasterId r:id="rId35"/>
  </p:handoutMasterIdLst>
  <p:sldIdLst>
    <p:sldId id="2141411132" r:id="rId4"/>
    <p:sldId id="256" r:id="rId5"/>
    <p:sldId id="2141411126" r:id="rId6"/>
    <p:sldId id="2141411125" r:id="rId7"/>
    <p:sldId id="258" r:id="rId8"/>
    <p:sldId id="2141411119" r:id="rId9"/>
    <p:sldId id="259" r:id="rId10"/>
    <p:sldId id="257" r:id="rId11"/>
    <p:sldId id="2141411127" r:id="rId12"/>
    <p:sldId id="2141411128" r:id="rId13"/>
    <p:sldId id="2141411116" r:id="rId14"/>
    <p:sldId id="2141411160" r:id="rId15"/>
    <p:sldId id="2141411146" r:id="rId16"/>
    <p:sldId id="2141411148" r:id="rId17"/>
    <p:sldId id="2141411147" r:id="rId18"/>
    <p:sldId id="2141411136" r:id="rId19"/>
    <p:sldId id="2141411159" r:id="rId20"/>
    <p:sldId id="2141411156" r:id="rId21"/>
    <p:sldId id="2141411134" r:id="rId22"/>
    <p:sldId id="2141411135" r:id="rId23"/>
    <p:sldId id="2141411137" r:id="rId24"/>
    <p:sldId id="2141411165" r:id="rId25"/>
    <p:sldId id="2141411150" r:id="rId26"/>
    <p:sldId id="2141411152" r:id="rId27"/>
    <p:sldId id="2141411154" r:id="rId28"/>
    <p:sldId id="2141411155" r:id="rId29"/>
    <p:sldId id="2141411162" r:id="rId30"/>
    <p:sldId id="2141411157" r:id="rId31"/>
    <p:sldId id="2141411166" r:id="rId32"/>
    <p:sldId id="2141411161" r:id="rId3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6F2C7C"/>
    <a:srgbClr val="CC0099"/>
    <a:srgbClr val="934BC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4" autoAdjust="0"/>
  </p:normalViewPr>
  <p:slideViewPr>
    <p:cSldViewPr snapToGrid="0">
      <p:cViewPr varScale="1">
        <p:scale>
          <a:sx n="97" d="100"/>
          <a:sy n="97" d="100"/>
        </p:scale>
        <p:origin x="68" y="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12"/>
    </p:cViewPr>
  </p:sorterViewPr>
  <p:notesViewPr>
    <p:cSldViewPr snapToGrid="0">
      <p:cViewPr varScale="1">
        <p:scale>
          <a:sx n="52" d="100"/>
          <a:sy n="52" d="100"/>
        </p:scale>
        <p:origin x="-2726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75B14-FB1D-47F9-B30D-984D6B998CE6}" type="datetimeFigureOut">
              <a:rPr lang="es-MX" smtClean="0"/>
              <a:t>07/05/2020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1F913-F3FA-471E-934E-7B4C0DF2177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2428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64C09-5B02-4AD1-B889-48A232D01449}" type="datetimeFigureOut">
              <a:rPr lang="es-MX" smtClean="0"/>
              <a:pPr/>
              <a:t>07/05/2020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CBB05-D2C6-4E70-BD47-0135E0B25440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445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CD41-2D0B-451B-8287-AE05F4B359B9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425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CD41-2D0B-451B-8287-AE05F4B359B9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491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CD41-2D0B-451B-8287-AE05F4B359B9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310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CD41-2D0B-451B-8287-AE05F4B359B9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560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CD41-2D0B-451B-8287-AE05F4B359B9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560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BB05-D2C6-4E70-BD47-0135E0B25440}" type="slidenum">
              <a:rPr lang="es-MX" smtClean="0"/>
              <a:pPr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708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.vml"/><Relationship Id="rId6" Type="http://schemas.openxmlformats.org/officeDocument/2006/relationships/tags" Target="../tags/tag25.xml"/><Relationship Id="rId11" Type="http://schemas.openxmlformats.org/officeDocument/2006/relationships/image" Target="../media/image4.png"/><Relationship Id="rId5" Type="http://schemas.openxmlformats.org/officeDocument/2006/relationships/tags" Target="../tags/tag24.xml"/><Relationship Id="rId10" Type="http://schemas.openxmlformats.org/officeDocument/2006/relationships/image" Target="../media/image3.jpeg"/><Relationship Id="rId4" Type="http://schemas.openxmlformats.org/officeDocument/2006/relationships/tags" Target="../tags/tag23.xml"/><Relationship Id="rId9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5.png"/><Relationship Id="rId2" Type="http://schemas.openxmlformats.org/officeDocument/2006/relationships/tags" Target="../tags/tag26.xml"/><Relationship Id="rId1" Type="http://schemas.openxmlformats.org/officeDocument/2006/relationships/vmlDrawing" Target="../drawings/vmlDrawing3.vml"/><Relationship Id="rId6" Type="http://schemas.openxmlformats.org/officeDocument/2006/relationships/tags" Target="../tags/tag30.xml"/><Relationship Id="rId11" Type="http://schemas.openxmlformats.org/officeDocument/2006/relationships/image" Target="../media/image1.emf"/><Relationship Id="rId5" Type="http://schemas.openxmlformats.org/officeDocument/2006/relationships/tags" Target="../tags/tag29.xml"/><Relationship Id="rId10" Type="http://schemas.openxmlformats.org/officeDocument/2006/relationships/oleObject" Target="../embeddings/oleObject3.bin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vmlDrawing" Target="../drawings/vmlDrawing4.vml"/><Relationship Id="rId6" Type="http://schemas.openxmlformats.org/officeDocument/2006/relationships/tags" Target="../tags/tag37.xml"/><Relationship Id="rId11" Type="http://schemas.openxmlformats.org/officeDocument/2006/relationships/image" Target="../media/image5.png"/><Relationship Id="rId5" Type="http://schemas.openxmlformats.org/officeDocument/2006/relationships/tags" Target="../tags/tag36.xml"/><Relationship Id="rId10" Type="http://schemas.openxmlformats.org/officeDocument/2006/relationships/image" Target="../media/image2.emf"/><Relationship Id="rId4" Type="http://schemas.openxmlformats.org/officeDocument/2006/relationships/tags" Target="../tags/tag35.xml"/><Relationship Id="rId9" Type="http://schemas.openxmlformats.org/officeDocument/2006/relationships/oleObject" Target="../embeddings/oleObject4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5.vml"/><Relationship Id="rId6" Type="http://schemas.openxmlformats.org/officeDocument/2006/relationships/tags" Target="../tags/tag43.xml"/><Relationship Id="rId11" Type="http://schemas.openxmlformats.org/officeDocument/2006/relationships/image" Target="../media/image5.png"/><Relationship Id="rId5" Type="http://schemas.openxmlformats.org/officeDocument/2006/relationships/tags" Target="../tags/tag42.xml"/><Relationship Id="rId10" Type="http://schemas.openxmlformats.org/officeDocument/2006/relationships/image" Target="../media/image2.emf"/><Relationship Id="rId4" Type="http://schemas.openxmlformats.org/officeDocument/2006/relationships/tags" Target="../tags/tag41.xml"/><Relationship Id="rId9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" Type="http://schemas.openxmlformats.org/officeDocument/2006/relationships/vmlDrawing" Target="../drawings/vmlDrawing6.vml"/><Relationship Id="rId6" Type="http://schemas.openxmlformats.org/officeDocument/2006/relationships/tags" Target="../tags/tag49.xml"/><Relationship Id="rId11" Type="http://schemas.openxmlformats.org/officeDocument/2006/relationships/image" Target="../media/image5.png"/><Relationship Id="rId5" Type="http://schemas.openxmlformats.org/officeDocument/2006/relationships/tags" Target="../tags/tag48.xml"/><Relationship Id="rId10" Type="http://schemas.openxmlformats.org/officeDocument/2006/relationships/image" Target="../media/image2.emf"/><Relationship Id="rId4" Type="http://schemas.openxmlformats.org/officeDocument/2006/relationships/tags" Target="../tags/tag47.xml"/><Relationship Id="rId9" Type="http://schemas.openxmlformats.org/officeDocument/2006/relationships/oleObject" Target="../embeddings/oleObject6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5.png"/><Relationship Id="rId2" Type="http://schemas.openxmlformats.org/officeDocument/2006/relationships/tags" Target="../tags/tag51.xml"/><Relationship Id="rId1" Type="http://schemas.openxmlformats.org/officeDocument/2006/relationships/vmlDrawing" Target="../drawings/vmlDrawing7.vml"/><Relationship Id="rId6" Type="http://schemas.openxmlformats.org/officeDocument/2006/relationships/tags" Target="../tags/tag55.xml"/><Relationship Id="rId11" Type="http://schemas.openxmlformats.org/officeDocument/2006/relationships/image" Target="../media/image2.emf"/><Relationship Id="rId5" Type="http://schemas.openxmlformats.org/officeDocument/2006/relationships/tags" Target="../tags/tag54.xml"/><Relationship Id="rId10" Type="http://schemas.openxmlformats.org/officeDocument/2006/relationships/oleObject" Target="../embeddings/oleObject7.bin"/><Relationship Id="rId4" Type="http://schemas.openxmlformats.org/officeDocument/2006/relationships/tags" Target="../tags/tag53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1.emf"/><Relationship Id="rId2" Type="http://schemas.openxmlformats.org/officeDocument/2006/relationships/tags" Target="../tags/tag58.xml"/><Relationship Id="rId1" Type="http://schemas.openxmlformats.org/officeDocument/2006/relationships/vmlDrawing" Target="../drawings/vmlDrawing8.vml"/><Relationship Id="rId6" Type="http://schemas.openxmlformats.org/officeDocument/2006/relationships/tags" Target="../tags/tag62.xml"/><Relationship Id="rId11" Type="http://schemas.openxmlformats.org/officeDocument/2006/relationships/oleObject" Target="../embeddings/oleObject8.bin"/><Relationship Id="rId5" Type="http://schemas.openxmlformats.org/officeDocument/2006/relationships/tags" Target="../tags/tag6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0.xml"/><Relationship Id="rId9" Type="http://schemas.openxmlformats.org/officeDocument/2006/relationships/tags" Target="../tags/tag6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5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.emf"/><Relationship Id="rId2" Type="http://schemas.openxmlformats.org/officeDocument/2006/relationships/tags" Target="../tags/tag66.xml"/><Relationship Id="rId1" Type="http://schemas.openxmlformats.org/officeDocument/2006/relationships/vmlDrawing" Target="../drawings/vmlDrawing9.vml"/><Relationship Id="rId6" Type="http://schemas.openxmlformats.org/officeDocument/2006/relationships/tags" Target="../tags/tag70.xml"/><Relationship Id="rId11" Type="http://schemas.openxmlformats.org/officeDocument/2006/relationships/oleObject" Target="../embeddings/oleObject9.bin"/><Relationship Id="rId5" Type="http://schemas.openxmlformats.org/officeDocument/2006/relationships/tags" Target="../tags/tag6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8.xml"/><Relationship Id="rId9" Type="http://schemas.openxmlformats.org/officeDocument/2006/relationships/tags" Target="../tags/tag7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5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1.emf"/><Relationship Id="rId2" Type="http://schemas.openxmlformats.org/officeDocument/2006/relationships/tags" Target="../tags/tag74.xml"/><Relationship Id="rId1" Type="http://schemas.openxmlformats.org/officeDocument/2006/relationships/vmlDrawing" Target="../drawings/vmlDrawing10.vml"/><Relationship Id="rId6" Type="http://schemas.openxmlformats.org/officeDocument/2006/relationships/tags" Target="../tags/tag78.xml"/><Relationship Id="rId11" Type="http://schemas.openxmlformats.org/officeDocument/2006/relationships/oleObject" Target="../embeddings/oleObject10.bin"/><Relationship Id="rId5" Type="http://schemas.openxmlformats.org/officeDocument/2006/relationships/tags" Target="../tags/tag7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6.xml"/><Relationship Id="rId9" Type="http://schemas.openxmlformats.org/officeDocument/2006/relationships/tags" Target="../tags/tag8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5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6.emf"/><Relationship Id="rId2" Type="http://schemas.openxmlformats.org/officeDocument/2006/relationships/tags" Target="../tags/tag82.xml"/><Relationship Id="rId1" Type="http://schemas.openxmlformats.org/officeDocument/2006/relationships/vmlDrawing" Target="../drawings/vmlDrawing11.vml"/><Relationship Id="rId6" Type="http://schemas.openxmlformats.org/officeDocument/2006/relationships/tags" Target="../tags/tag86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5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1.emf"/><Relationship Id="rId2" Type="http://schemas.openxmlformats.org/officeDocument/2006/relationships/tags" Target="../tags/tag90.xml"/><Relationship Id="rId1" Type="http://schemas.openxmlformats.org/officeDocument/2006/relationships/vmlDrawing" Target="../drawings/vmlDrawing12.vml"/><Relationship Id="rId6" Type="http://schemas.openxmlformats.org/officeDocument/2006/relationships/tags" Target="../tags/tag94.xml"/><Relationship Id="rId11" Type="http://schemas.openxmlformats.org/officeDocument/2006/relationships/oleObject" Target="../embeddings/oleObject12.bin"/><Relationship Id="rId5" Type="http://schemas.openxmlformats.org/officeDocument/2006/relationships/tags" Target="../tags/tag9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92.xml"/><Relationship Id="rId9" Type="http://schemas.openxmlformats.org/officeDocument/2006/relationships/tags" Target="../tags/tag97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vmlDrawing" Target="../drawings/vmlDrawing13.vml"/><Relationship Id="rId6" Type="http://schemas.openxmlformats.org/officeDocument/2006/relationships/tags" Target="../tags/tag102.xml"/><Relationship Id="rId11" Type="http://schemas.openxmlformats.org/officeDocument/2006/relationships/image" Target="../media/image5.png"/><Relationship Id="rId5" Type="http://schemas.openxmlformats.org/officeDocument/2006/relationships/tags" Target="../tags/tag101.xml"/><Relationship Id="rId10" Type="http://schemas.openxmlformats.org/officeDocument/2006/relationships/image" Target="../media/image2.emf"/><Relationship Id="rId4" Type="http://schemas.openxmlformats.org/officeDocument/2006/relationships/tags" Target="../tags/tag100.xml"/><Relationship Id="rId9" Type="http://schemas.openxmlformats.org/officeDocument/2006/relationships/oleObject" Target="../embeddings/oleObject13.bin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05.xml"/><Relationship Id="rId7" Type="http://schemas.openxmlformats.org/officeDocument/2006/relationships/oleObject" Target="../embeddings/oleObject14.bin"/><Relationship Id="rId2" Type="http://schemas.openxmlformats.org/officeDocument/2006/relationships/tags" Target="../tags/tag104.xml"/><Relationship Id="rId1" Type="http://schemas.openxmlformats.org/officeDocument/2006/relationships/vmlDrawing" Target="../drawings/vmlDrawing14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13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7.vml"/><Relationship Id="rId6" Type="http://schemas.openxmlformats.org/officeDocument/2006/relationships/tags" Target="../tags/tag134.xml"/><Relationship Id="rId11" Type="http://schemas.openxmlformats.org/officeDocument/2006/relationships/image" Target="../media/image4.png"/><Relationship Id="rId5" Type="http://schemas.openxmlformats.org/officeDocument/2006/relationships/tags" Target="../tags/tag133.xml"/><Relationship Id="rId10" Type="http://schemas.openxmlformats.org/officeDocument/2006/relationships/image" Target="../media/image3.jpeg"/><Relationship Id="rId4" Type="http://schemas.openxmlformats.org/officeDocument/2006/relationships/tags" Target="../tags/tag132.xml"/><Relationship Id="rId9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5.png"/><Relationship Id="rId2" Type="http://schemas.openxmlformats.org/officeDocument/2006/relationships/tags" Target="../tags/tag135.xml"/><Relationship Id="rId1" Type="http://schemas.openxmlformats.org/officeDocument/2006/relationships/vmlDrawing" Target="../drawings/vmlDrawing18.vml"/><Relationship Id="rId6" Type="http://schemas.openxmlformats.org/officeDocument/2006/relationships/tags" Target="../tags/tag139.xml"/><Relationship Id="rId11" Type="http://schemas.openxmlformats.org/officeDocument/2006/relationships/image" Target="../media/image1.emf"/><Relationship Id="rId5" Type="http://schemas.openxmlformats.org/officeDocument/2006/relationships/tags" Target="../tags/tag138.xml"/><Relationship Id="rId10" Type="http://schemas.openxmlformats.org/officeDocument/2006/relationships/oleObject" Target="../embeddings/oleObject18.bin"/><Relationship Id="rId4" Type="http://schemas.openxmlformats.org/officeDocument/2006/relationships/tags" Target="../tags/tag137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9.vml"/><Relationship Id="rId6" Type="http://schemas.openxmlformats.org/officeDocument/2006/relationships/tags" Target="../tags/tag146.xml"/><Relationship Id="rId11" Type="http://schemas.openxmlformats.org/officeDocument/2006/relationships/image" Target="../media/image5.png"/><Relationship Id="rId5" Type="http://schemas.openxmlformats.org/officeDocument/2006/relationships/tags" Target="../tags/tag145.xml"/><Relationship Id="rId10" Type="http://schemas.openxmlformats.org/officeDocument/2006/relationships/image" Target="../media/image2.emf"/><Relationship Id="rId4" Type="http://schemas.openxmlformats.org/officeDocument/2006/relationships/tags" Target="../tags/tag144.xml"/><Relationship Id="rId9" Type="http://schemas.openxmlformats.org/officeDocument/2006/relationships/oleObject" Target="../embeddings/oleObject19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2" Type="http://schemas.openxmlformats.org/officeDocument/2006/relationships/tags" Target="../tags/tag148.xml"/><Relationship Id="rId1" Type="http://schemas.openxmlformats.org/officeDocument/2006/relationships/vmlDrawing" Target="../drawings/vmlDrawing20.vml"/><Relationship Id="rId6" Type="http://schemas.openxmlformats.org/officeDocument/2006/relationships/tags" Target="../tags/tag152.xml"/><Relationship Id="rId11" Type="http://schemas.openxmlformats.org/officeDocument/2006/relationships/image" Target="../media/image5.png"/><Relationship Id="rId5" Type="http://schemas.openxmlformats.org/officeDocument/2006/relationships/tags" Target="../tags/tag151.xml"/><Relationship Id="rId10" Type="http://schemas.openxmlformats.org/officeDocument/2006/relationships/image" Target="../media/image2.emf"/><Relationship Id="rId4" Type="http://schemas.openxmlformats.org/officeDocument/2006/relationships/tags" Target="../tags/tag150.xml"/><Relationship Id="rId9" Type="http://schemas.openxmlformats.org/officeDocument/2006/relationships/oleObject" Target="../embeddings/oleObject20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21.vml"/><Relationship Id="rId6" Type="http://schemas.openxmlformats.org/officeDocument/2006/relationships/tags" Target="../tags/tag158.xml"/><Relationship Id="rId11" Type="http://schemas.openxmlformats.org/officeDocument/2006/relationships/image" Target="../media/image5.png"/><Relationship Id="rId5" Type="http://schemas.openxmlformats.org/officeDocument/2006/relationships/tags" Target="../tags/tag157.xml"/><Relationship Id="rId10" Type="http://schemas.openxmlformats.org/officeDocument/2006/relationships/image" Target="../media/image2.emf"/><Relationship Id="rId4" Type="http://schemas.openxmlformats.org/officeDocument/2006/relationships/tags" Target="../tags/tag156.xml"/><Relationship Id="rId9" Type="http://schemas.openxmlformats.org/officeDocument/2006/relationships/oleObject" Target="../embeddings/oleObject21.bin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../media/image5.png"/><Relationship Id="rId2" Type="http://schemas.openxmlformats.org/officeDocument/2006/relationships/tags" Target="../tags/tag160.xml"/><Relationship Id="rId1" Type="http://schemas.openxmlformats.org/officeDocument/2006/relationships/vmlDrawing" Target="../drawings/vmlDrawing22.vml"/><Relationship Id="rId6" Type="http://schemas.openxmlformats.org/officeDocument/2006/relationships/tags" Target="../tags/tag164.xml"/><Relationship Id="rId11" Type="http://schemas.openxmlformats.org/officeDocument/2006/relationships/image" Target="../media/image2.emf"/><Relationship Id="rId5" Type="http://schemas.openxmlformats.org/officeDocument/2006/relationships/tags" Target="../tags/tag163.xml"/><Relationship Id="rId10" Type="http://schemas.openxmlformats.org/officeDocument/2006/relationships/oleObject" Target="../embeddings/oleObject22.bin"/><Relationship Id="rId4" Type="http://schemas.openxmlformats.org/officeDocument/2006/relationships/tags" Target="../tags/tag162.xml"/><Relationship Id="rId9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5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.emf"/><Relationship Id="rId2" Type="http://schemas.openxmlformats.org/officeDocument/2006/relationships/tags" Target="../tags/tag167.xml"/><Relationship Id="rId1" Type="http://schemas.openxmlformats.org/officeDocument/2006/relationships/vmlDrawing" Target="../drawings/vmlDrawing23.vml"/><Relationship Id="rId6" Type="http://schemas.openxmlformats.org/officeDocument/2006/relationships/tags" Target="../tags/tag171.xml"/><Relationship Id="rId11" Type="http://schemas.openxmlformats.org/officeDocument/2006/relationships/oleObject" Target="../embeddings/oleObject23.bin"/><Relationship Id="rId5" Type="http://schemas.openxmlformats.org/officeDocument/2006/relationships/tags" Target="../tags/tag170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69.xml"/><Relationship Id="rId9" Type="http://schemas.openxmlformats.org/officeDocument/2006/relationships/tags" Target="../tags/tag17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5.pn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1.emf"/><Relationship Id="rId2" Type="http://schemas.openxmlformats.org/officeDocument/2006/relationships/tags" Target="../tags/tag175.xml"/><Relationship Id="rId1" Type="http://schemas.openxmlformats.org/officeDocument/2006/relationships/vmlDrawing" Target="../drawings/vmlDrawing24.vml"/><Relationship Id="rId6" Type="http://schemas.openxmlformats.org/officeDocument/2006/relationships/tags" Target="../tags/tag179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178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77.xml"/><Relationship Id="rId9" Type="http://schemas.openxmlformats.org/officeDocument/2006/relationships/tags" Target="../tags/tag18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image" Target="../media/image5.png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image" Target="../media/image1.emf"/><Relationship Id="rId2" Type="http://schemas.openxmlformats.org/officeDocument/2006/relationships/tags" Target="../tags/tag183.xml"/><Relationship Id="rId1" Type="http://schemas.openxmlformats.org/officeDocument/2006/relationships/vmlDrawing" Target="../drawings/vmlDrawing25.vml"/><Relationship Id="rId6" Type="http://schemas.openxmlformats.org/officeDocument/2006/relationships/tags" Target="../tags/tag187.xml"/><Relationship Id="rId11" Type="http://schemas.openxmlformats.org/officeDocument/2006/relationships/oleObject" Target="../embeddings/oleObject25.bin"/><Relationship Id="rId5" Type="http://schemas.openxmlformats.org/officeDocument/2006/relationships/tags" Target="../tags/tag186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85.xml"/><Relationship Id="rId9" Type="http://schemas.openxmlformats.org/officeDocument/2006/relationships/tags" Target="../tags/tag190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image" Target="../media/image5.png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image" Target="../media/image6.emf"/><Relationship Id="rId2" Type="http://schemas.openxmlformats.org/officeDocument/2006/relationships/tags" Target="../tags/tag191.xml"/><Relationship Id="rId1" Type="http://schemas.openxmlformats.org/officeDocument/2006/relationships/vmlDrawing" Target="../drawings/vmlDrawing26.vml"/><Relationship Id="rId6" Type="http://schemas.openxmlformats.org/officeDocument/2006/relationships/tags" Target="../tags/tag195.xml"/><Relationship Id="rId11" Type="http://schemas.openxmlformats.org/officeDocument/2006/relationships/oleObject" Target="../embeddings/oleObject26.bin"/><Relationship Id="rId5" Type="http://schemas.openxmlformats.org/officeDocument/2006/relationships/tags" Target="../tags/tag194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93.xml"/><Relationship Id="rId9" Type="http://schemas.openxmlformats.org/officeDocument/2006/relationships/tags" Target="../tags/tag198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image" Target="../media/image5.png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image" Target="../media/image1.emf"/><Relationship Id="rId2" Type="http://schemas.openxmlformats.org/officeDocument/2006/relationships/tags" Target="../tags/tag199.xml"/><Relationship Id="rId1" Type="http://schemas.openxmlformats.org/officeDocument/2006/relationships/vmlDrawing" Target="../drawings/vmlDrawing27.vml"/><Relationship Id="rId6" Type="http://schemas.openxmlformats.org/officeDocument/2006/relationships/tags" Target="../tags/tag203.xml"/><Relationship Id="rId11" Type="http://schemas.openxmlformats.org/officeDocument/2006/relationships/oleObject" Target="../embeddings/oleObject27.bin"/><Relationship Id="rId5" Type="http://schemas.openxmlformats.org/officeDocument/2006/relationships/tags" Target="../tags/tag202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201.xml"/><Relationship Id="rId9" Type="http://schemas.openxmlformats.org/officeDocument/2006/relationships/tags" Target="../tags/tag206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2" Type="http://schemas.openxmlformats.org/officeDocument/2006/relationships/tags" Target="../tags/tag207.xml"/><Relationship Id="rId1" Type="http://schemas.openxmlformats.org/officeDocument/2006/relationships/vmlDrawing" Target="../drawings/vmlDrawing28.vml"/><Relationship Id="rId6" Type="http://schemas.openxmlformats.org/officeDocument/2006/relationships/tags" Target="../tags/tag211.xml"/><Relationship Id="rId11" Type="http://schemas.openxmlformats.org/officeDocument/2006/relationships/image" Target="../media/image5.png"/><Relationship Id="rId5" Type="http://schemas.openxmlformats.org/officeDocument/2006/relationships/tags" Target="../tags/tag210.xml"/><Relationship Id="rId10" Type="http://schemas.openxmlformats.org/officeDocument/2006/relationships/image" Target="../media/image2.emf"/><Relationship Id="rId4" Type="http://schemas.openxmlformats.org/officeDocument/2006/relationships/tags" Target="../tags/tag209.xml"/><Relationship Id="rId9" Type="http://schemas.openxmlformats.org/officeDocument/2006/relationships/oleObject" Target="../embeddings/oleObject28.bin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14.xml"/><Relationship Id="rId7" Type="http://schemas.openxmlformats.org/officeDocument/2006/relationships/oleObject" Target="../embeddings/oleObject29.bin"/><Relationship Id="rId2" Type="http://schemas.openxmlformats.org/officeDocument/2006/relationships/tags" Target="../tags/tag213.xml"/><Relationship Id="rId1" Type="http://schemas.openxmlformats.org/officeDocument/2006/relationships/vmlDrawing" Target="../drawings/vmlDrawing29.v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9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0EC18-D609-483E-9DEB-12E753DB2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727F47-5B6B-4F71-8A9D-FF3D0CD55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E006B0-9FB2-4CB7-BAE9-A2BBB856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68517B-37CA-4A63-9DD9-EF0B6441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A6A58F-73F6-4F7C-BE06-7F6CFB7F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8735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0379B-52F5-40C1-83AE-8DBB3B7F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9F6065-64F1-4B82-8EAF-8E2584B68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80C50E-E109-4827-8B0C-D6AE0503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05E1F7-8107-44E6-B7C4-B43B6AA0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4027B9-05EC-4979-8E8A-948445CF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3197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D0309B-9868-430C-B7CD-CD8F38B70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A47FD06-8F94-4989-B30E-E3A6D1BB2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5220D9-9A65-4657-A261-F416EE81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C0989C-343F-42A7-A6CB-F06D944E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6C67A-D1AC-49B7-A195-999C0E8A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586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1128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491FC5-17DB-42D3-8627-AB86FA6DC8E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B1AE0F-CAF1-4C99-8541-86266A82A123}"/>
              </a:ext>
            </a:extLst>
          </p:cNvPr>
          <p:cNvSpPr/>
          <p:nvPr userDrawn="1"/>
        </p:nvSpPr>
        <p:spPr>
          <a:xfrm>
            <a:off x="0" y="3357859"/>
            <a:ext cx="12192001" cy="2562881"/>
          </a:xfrm>
          <a:prstGeom prst="rect">
            <a:avLst/>
          </a:prstGeom>
          <a:solidFill>
            <a:schemeClr val="bg1">
              <a:alpha val="87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0800" y="5474743"/>
            <a:ext cx="972679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Edit date or title/role</a:t>
            </a:r>
            <a:endParaRPr lang="es-ES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1" y="5057134"/>
            <a:ext cx="9726795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1" y="4258980"/>
            <a:ext cx="9726795" cy="677108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28CEC5A1-9705-481E-B225-5C2CB33852F0}"/>
              </a:ext>
            </a:extLst>
          </p:cNvPr>
          <p:cNvSpPr/>
          <p:nvPr userDrawn="1"/>
        </p:nvSpPr>
        <p:spPr>
          <a:xfrm rot="16200000">
            <a:off x="9563302" y="-1145358"/>
            <a:ext cx="1173074" cy="40843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7" name="Picture 376" descr="Image result for nuevo leon gobierno del estado logo png">
            <a:extLst>
              <a:ext uri="{FF2B5EF4-FFF2-40B4-BE49-F238E27FC236}">
                <a16:creationId xmlns:a16="http://schemas.microsoft.com/office/drawing/2014/main" id="{0DCC05F5-3C02-4F94-8C8F-B861602E72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67" y="383735"/>
            <a:ext cx="3022643" cy="102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5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574761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519011"/>
            <a:ext cx="11082528" cy="384721"/>
          </a:xfrm>
        </p:spPr>
        <p:txBody>
          <a:bodyPr>
            <a:sp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884725"/>
            <a:ext cx="1108252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ED112FC5-FBC3-4A94-BC13-E47BC2648B97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0ECB7E-7ADF-4FC9-8E86-315EE61B288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CF5BDA0F-B340-46F8-9D8F-7CD8FB2FA29F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24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4447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26FB0C-55BE-4E84-9506-6EE1639540DA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F4145F-8CD5-4B60-A46F-E4226EEFB5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F309C409-C9AD-438E-AA3E-B2EDA805AA59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49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5000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3236640"/>
            <a:ext cx="5065776" cy="384721"/>
          </a:xfrm>
          <a:prstGeom prst="rect">
            <a:avLst/>
          </a:prstGeom>
        </p:spPr>
        <p:txBody>
          <a:bodyPr rIns="365760" anchor="ctr">
            <a:sp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1C7BDA93-0858-41E2-8ACB-F2D952424304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A88C0-68FD-4247-9B0E-34AAADD553F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3C71237B-68C5-4FCB-9751-B961934909E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07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8370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BA3E6971-5219-4161-9046-F4A3AA4B06C1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8D1EC9-50FF-4A9E-B08A-BC6368120F7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533197EA-0B39-43CF-A1E3-002BA06F6353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6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1057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3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s-ES"/>
              <a:t>“Click to add quote</a:t>
            </a:r>
            <a:endParaRPr lang="es-ES" dirty="0"/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Click to add quote source</a:t>
            </a:r>
            <a:endParaRPr lang="es-ES" dirty="0"/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563BE8A8-11FF-4467-9C80-C4F7E3DE7374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612EE-A038-486B-9949-022FBD01B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B9D4552-554B-4494-9F33-9511B0326760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97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071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DF4171A8-9A42-492B-8A4A-E89752D90A34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00235C-8C6B-4FA1-B855-FC025CE5AA2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236169E-1FFB-445E-9D91-E3286199F160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69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4454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227B0D90-51E0-442A-BC3A-EC9424DC708C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642C77-A42F-4A3F-8EDE-39A6656C0B7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51F386FA-39B2-4D5E-9BDD-5492F2D711AC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1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97DA90-9B35-403D-A263-EB44D4E6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17346D-0896-42D8-9D3A-3B058F728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31414F-E32F-4577-BECA-9FB713E4E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379F40-2D80-4050-B3D2-D8B74EEB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FA75E6-46E5-4FA3-9435-0EA17317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2465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18131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5065776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884725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2F272996-3A2C-4FF1-AACC-6AF012ED0CF3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BEE422-869E-4F0F-91A8-199720E870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4B8E11D6-86C8-4CA4-A06B-A766B592E026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7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5758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519011"/>
            <a:ext cx="6967728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884725"/>
            <a:ext cx="696772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6BFEE1FB-A97D-40D5-ACCA-FDBA30D8A177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18A1B-E6FC-4160-9C38-60AE25314F6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CF2EF664-90BC-4829-A720-CCA64F708650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9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0262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noProof="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7918704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884725"/>
            <a:ext cx="791870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95BBC1CE-4A5B-40E5-A947-039C49C2373F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2754FA-24F6-4E5A-9740-8E9EECAE27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B34223C9-11F2-474F-B87B-FA69A10D017D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61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7174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903732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BFF868C7-90E4-4360-969E-C1D2416D651D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AE0C28-7B15-4CA5-BE2F-1A627D682BD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D2FBC566-E376-4663-88EB-6CBAE7316FAF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99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5326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7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FBFBEA11-08A8-4E05-BA3D-F1ED7DEFD072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6295B-5568-4BC7-A7B8-CF375BA013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C50760FD-C2FC-49EE-BA48-F2936C6EEBF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0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5306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7F457-6247-44D4-BE3C-66B191EB78D5}"/>
              </a:ext>
            </a:extLst>
          </p:cNvPr>
          <p:cNvSpPr txBox="1"/>
          <p:nvPr userDrawn="1"/>
        </p:nvSpPr>
        <p:spPr>
          <a:xfrm>
            <a:off x="4064000" y="2367171"/>
            <a:ext cx="4064000" cy="2123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13800"/>
              <a:t>END</a:t>
            </a:r>
            <a:endParaRPr lang="es-ES" sz="13800" dirty="0"/>
          </a:p>
        </p:txBody>
      </p:sp>
    </p:spTree>
    <p:extLst>
      <p:ext uri="{BB962C8B-B14F-4D97-AF65-F5344CB8AC3E}">
        <p14:creationId xmlns:p14="http://schemas.microsoft.com/office/powerpoint/2010/main" val="466470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1128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491FC5-17DB-42D3-8627-AB86FA6DC8E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B1AE0F-CAF1-4C99-8541-86266A82A123}"/>
              </a:ext>
            </a:extLst>
          </p:cNvPr>
          <p:cNvSpPr/>
          <p:nvPr userDrawn="1"/>
        </p:nvSpPr>
        <p:spPr>
          <a:xfrm>
            <a:off x="0" y="3357859"/>
            <a:ext cx="12192001" cy="2562881"/>
          </a:xfrm>
          <a:prstGeom prst="rect">
            <a:avLst/>
          </a:prstGeom>
          <a:solidFill>
            <a:schemeClr val="bg1">
              <a:alpha val="87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0800" y="5474743"/>
            <a:ext cx="972679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Edit date or title/role</a:t>
            </a:r>
            <a:endParaRPr lang="es-ES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1" y="5057134"/>
            <a:ext cx="9726795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1" y="4258980"/>
            <a:ext cx="9726795" cy="677108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28CEC5A1-9705-481E-B225-5C2CB33852F0}"/>
              </a:ext>
            </a:extLst>
          </p:cNvPr>
          <p:cNvSpPr/>
          <p:nvPr userDrawn="1"/>
        </p:nvSpPr>
        <p:spPr>
          <a:xfrm rot="16200000">
            <a:off x="9563302" y="-1145358"/>
            <a:ext cx="1173074" cy="40843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7" name="Picture 376" descr="Image result for nuevo leon gobierno del estado logo png">
            <a:extLst>
              <a:ext uri="{FF2B5EF4-FFF2-40B4-BE49-F238E27FC236}">
                <a16:creationId xmlns:a16="http://schemas.microsoft.com/office/drawing/2014/main" id="{0DCC05F5-3C02-4F94-8C8F-B861602E72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67" y="383735"/>
            <a:ext cx="3022643" cy="102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58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574761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519011"/>
            <a:ext cx="11082528" cy="384721"/>
          </a:xfrm>
        </p:spPr>
        <p:txBody>
          <a:bodyPr>
            <a:sp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884725"/>
            <a:ext cx="1108252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ED112FC5-FBC3-4A94-BC13-E47BC2648B97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0ECB7E-7ADF-4FC9-8E86-315EE61B288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CF5BDA0F-B340-46F8-9D8F-7CD8FB2FA29F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24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4447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26FB0C-55BE-4E84-9506-6EE1639540DA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F4145F-8CD5-4B60-A46F-E4226EEFB5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F309C409-C9AD-438E-AA3E-B2EDA805AA59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498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5000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3236640"/>
            <a:ext cx="5065776" cy="384721"/>
          </a:xfrm>
          <a:prstGeom prst="rect">
            <a:avLst/>
          </a:prstGeom>
        </p:spPr>
        <p:txBody>
          <a:bodyPr rIns="365760" anchor="ctr">
            <a:sp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1C7BDA93-0858-41E2-8ACB-F2D952424304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A88C0-68FD-4247-9B0E-34AAADD553F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3C71237B-68C5-4FCB-9751-B961934909E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0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21B9B-0560-4570-AD7C-334A9B97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E37EA2-9ECC-44A1-8674-B96BA2195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8B5B8D-E733-4DCD-8900-1DA903BF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F1BA2B-96D5-41DA-8532-405793E5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255BF3-122F-4C36-9AA6-47415D0C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6999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8370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BA3E6971-5219-4161-9046-F4A3AA4B06C1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8D1EC9-50FF-4A9E-B08A-BC6368120F7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533197EA-0B39-43CF-A1E3-002BA06F6353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63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1057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7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3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s-ES"/>
              <a:t>“Click to add quote</a:t>
            </a:r>
            <a:endParaRPr lang="es-ES" dirty="0"/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Click to add quote source</a:t>
            </a:r>
            <a:endParaRPr lang="es-ES" dirty="0"/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563BE8A8-11FF-4467-9C80-C4F7E3DE7374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612EE-A038-486B-9949-022FBD01B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B9D4552-554B-4494-9F33-9511B0326760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97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071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DF4171A8-9A42-492B-8A4A-E89752D90A34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00235C-8C6B-4FA1-B855-FC025CE5AA2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236169E-1FFB-445E-9D91-E3286199F160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69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4454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227B0D90-51E0-442A-BC3A-EC9424DC708C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642C77-A42F-4A3F-8EDE-39A6656C0B7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51F386FA-39B2-4D5E-9BDD-5492F2D711AC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10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18131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5065776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884725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2F272996-3A2C-4FF1-AACC-6AF012ED0CF3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BEE422-869E-4F0F-91A8-199720E870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4B8E11D6-86C8-4CA4-A06B-A766B592E026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7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5758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519011"/>
            <a:ext cx="6967728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884725"/>
            <a:ext cx="696772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6BFEE1FB-A97D-40D5-ACCA-FDBA30D8A177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18A1B-E6FC-4160-9C38-60AE25314F6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CF2EF664-90BC-4829-A720-CCA64F708650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90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0262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D8D2DC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noProof="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7918704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884725"/>
            <a:ext cx="791870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95BBC1CE-4A5B-40E5-A947-039C49C2373F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2754FA-24F6-4E5A-9740-8E9EECAE27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B34223C9-11F2-474F-B87B-FA69A10D017D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61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7174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903732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BFF868C7-90E4-4360-969E-C1D2416D651D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AE0C28-7B15-4CA5-BE2F-1A627D682BD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D2FBC566-E376-4663-88EB-6CBAE7316FAF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99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5326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5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/>
              <a:t>Add tracker</a:t>
            </a:r>
            <a:endParaRPr lang="es-ES" dirty="0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FBFBEA11-08A8-4E05-BA3D-F1ED7DEFD072}"/>
              </a:ext>
            </a:extLst>
          </p:cNvPr>
          <p:cNvSpPr/>
          <p:nvPr userDrawn="1"/>
        </p:nvSpPr>
        <p:spPr>
          <a:xfrm rot="16200000">
            <a:off x="10823121" y="5405327"/>
            <a:ext cx="451761" cy="2285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2D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6295B-5568-4BC7-A7B8-CF375BA013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93020" y="6350739"/>
            <a:ext cx="1164046" cy="395174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C50760FD-C2FC-49EE-BA48-F2936C6EEBF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7907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0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5306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/>
              <a:t>Fuente: …</a:t>
            </a:r>
            <a:endParaRPr lang="es-E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7F457-6247-44D4-BE3C-66B191EB78D5}"/>
              </a:ext>
            </a:extLst>
          </p:cNvPr>
          <p:cNvSpPr txBox="1"/>
          <p:nvPr userDrawn="1"/>
        </p:nvSpPr>
        <p:spPr>
          <a:xfrm>
            <a:off x="4064000" y="2367171"/>
            <a:ext cx="4064000" cy="2123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13800"/>
              <a:t>END</a:t>
            </a:r>
            <a:endParaRPr lang="es-ES" sz="13800" dirty="0"/>
          </a:p>
        </p:txBody>
      </p:sp>
    </p:spTree>
    <p:extLst>
      <p:ext uri="{BB962C8B-B14F-4D97-AF65-F5344CB8AC3E}">
        <p14:creationId xmlns:p14="http://schemas.microsoft.com/office/powerpoint/2010/main" val="46647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80356-3A5A-45AA-B22B-8467E1AC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DB1D19-6BD1-4A57-82F8-3FFE134EE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E6FAA1-F071-451F-980E-4572B6546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9C29-3896-4AE5-B6D5-CB36CEE9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18CFC8-274E-4465-B853-52C36452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762A63-ECEF-4492-986F-24A0B9BA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574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7A91D-048D-43D3-B9DF-FF9CF923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8FC8DC-251D-463C-833E-7DCFA6050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B2571E-ECC0-4187-8B53-478DA1632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590523-8AF0-4CE7-A6F9-CE8D82ED2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89F7A2-47E9-48A9-8027-1F0240BF2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E4FB2C5-CCC2-4E39-8847-FADE6AF2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DC45C4F-F71F-4E69-AAC8-8ACD3C3A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69EABD-2C0A-4EC5-9232-6A9575AD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275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03756-02D9-4E39-939C-7B6E7009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547651-05BF-4188-A304-47C331711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7EDA77-0BEB-4D58-8026-E7C97487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54297B6-D8CB-412D-BB7D-6E8D578A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0065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B4148C4-7E85-4318-A6C9-A292AB78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B4CA38-B6D8-4D31-834F-5642A86A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8F248C-B9B9-4CCD-9161-74687840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6934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AF8F9-7CBC-4F1F-A09D-1086E9CB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041ED2-609B-47BD-9F8C-64DABD0F7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EFABC5-B8EB-42BF-B0E9-7290D09DC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FFBEB4-16E9-407D-BCB9-540295B0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DEE548-12D1-41BD-ACD5-B8E60DB0D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106F3C-8FA9-4310-AACE-A657E5D6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366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1BE66-AF3F-4149-8181-B9CBAF64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50B3ED-249F-4803-95EC-3D107C2C6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1DD45F-B3FA-4DC6-9460-F0C2512E4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DDB698-556D-4CA0-A3E8-DECA35211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CF10AB-B1C2-40C9-9CDD-24D67DBB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B8A61D-476D-4C05-B52C-3430DB97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4745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2.xml"/><Relationship Id="rId26" Type="http://schemas.openxmlformats.org/officeDocument/2006/relationships/tags" Target="../tags/tag10.xml"/><Relationship Id="rId21" Type="http://schemas.openxmlformats.org/officeDocument/2006/relationships/tags" Target="../tags/tag5.xml"/><Relationship Id="rId34" Type="http://schemas.openxmlformats.org/officeDocument/2006/relationships/tags" Target="../tags/tag18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1.xml"/><Relationship Id="rId25" Type="http://schemas.openxmlformats.org/officeDocument/2006/relationships/tags" Target="../tags/tag9.xml"/><Relationship Id="rId33" Type="http://schemas.openxmlformats.org/officeDocument/2006/relationships/tags" Target="../tags/tag17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vmlDrawing" Target="../drawings/vmlDrawing1.vml"/><Relationship Id="rId20" Type="http://schemas.openxmlformats.org/officeDocument/2006/relationships/tags" Target="../tags/tag4.xml"/><Relationship Id="rId29" Type="http://schemas.openxmlformats.org/officeDocument/2006/relationships/tags" Target="../tags/tag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8.xml"/><Relationship Id="rId32" Type="http://schemas.openxmlformats.org/officeDocument/2006/relationships/tags" Target="../tags/tag16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23" Type="http://schemas.openxmlformats.org/officeDocument/2006/relationships/tags" Target="../tags/tag7.xml"/><Relationship Id="rId28" Type="http://schemas.openxmlformats.org/officeDocument/2006/relationships/tags" Target="../tags/tag12.xml"/><Relationship Id="rId36" Type="http://schemas.openxmlformats.org/officeDocument/2006/relationships/tags" Target="../tags/tag20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3.xml"/><Relationship Id="rId31" Type="http://schemas.openxmlformats.org/officeDocument/2006/relationships/tags" Target="../tags/tag1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6.xml"/><Relationship Id="rId27" Type="http://schemas.openxmlformats.org/officeDocument/2006/relationships/tags" Target="../tags/tag11.xml"/><Relationship Id="rId30" Type="http://schemas.openxmlformats.org/officeDocument/2006/relationships/tags" Target="../tags/tag14.xml"/><Relationship Id="rId35" Type="http://schemas.openxmlformats.org/officeDocument/2006/relationships/tags" Target="../tags/tag19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21" Type="http://schemas.openxmlformats.org/officeDocument/2006/relationships/tags" Target="../tags/tag114.xml"/><Relationship Id="rId34" Type="http://schemas.openxmlformats.org/officeDocument/2006/relationships/tags" Target="../tags/tag127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33" Type="http://schemas.openxmlformats.org/officeDocument/2006/relationships/tags" Target="../tags/tag126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7.xml"/><Relationship Id="rId16" Type="http://schemas.openxmlformats.org/officeDocument/2006/relationships/vmlDrawing" Target="../drawings/vmlDrawing16.vml"/><Relationship Id="rId20" Type="http://schemas.openxmlformats.org/officeDocument/2006/relationships/tags" Target="../tags/tag113.xml"/><Relationship Id="rId29" Type="http://schemas.openxmlformats.org/officeDocument/2006/relationships/tags" Target="../tags/tag12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ags" Target="../tags/tag117.xml"/><Relationship Id="rId32" Type="http://schemas.openxmlformats.org/officeDocument/2006/relationships/tags" Target="../tags/tag125.xml"/><Relationship Id="rId37" Type="http://schemas.openxmlformats.org/officeDocument/2006/relationships/oleObject" Target="../embeddings/oleObject16.bin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36" Type="http://schemas.openxmlformats.org/officeDocument/2006/relationships/tags" Target="../tags/tag129.xml"/><Relationship Id="rId10" Type="http://schemas.openxmlformats.org/officeDocument/2006/relationships/slideLayout" Target="../slideLayouts/slideLayout35.xml"/><Relationship Id="rId19" Type="http://schemas.openxmlformats.org/officeDocument/2006/relationships/tags" Target="../tags/tag112.xml"/><Relationship Id="rId31" Type="http://schemas.openxmlformats.org/officeDocument/2006/relationships/tags" Target="../tags/tag12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tags" Target="../tags/tag123.xml"/><Relationship Id="rId35" Type="http://schemas.openxmlformats.org/officeDocument/2006/relationships/tags" Target="../tags/tag128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DF24AA-F56B-4D7B-A06A-AFFC96AD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273025-8212-4916-9CED-9A8B443C3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B670E5-FE43-4FBA-BDDC-DD5201476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2E35-C327-43A0-9D61-47ABA966DE23}" type="datetimeFigureOut">
              <a:rPr lang="es-MX" smtClean="0"/>
              <a:pPr/>
              <a:t>07/05/2020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A7B9CA-B7DE-45E4-BE5F-C00FF543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AD4C60-AC0C-4A7B-BA8A-C60AC092E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8E4A-FCC4-4478-AE1D-B6D8C73E85D4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595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314331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5" name="think-cell Slide" r:id="rId37" imgW="360" imgH="360" progId="">
                  <p:embed/>
                </p:oleObj>
              </mc:Choice>
              <mc:Fallback>
                <p:oleObj name="think-cell Slide" r:id="rId37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kern="1200">
                <a:latin typeface="+mn-lt"/>
                <a:ea typeface="+mn-ea"/>
                <a:cs typeface="Arial" panose="020B0604020202020204" pitchFamily="34" charset="0"/>
              </a:rPr>
              <a:t>Footnotes</a:t>
            </a:r>
            <a:endParaRPr lang="es-ES" sz="800" kern="12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54736" y="519011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grpSp>
        <p:nvGrpSpPr>
          <p:cNvPr id="6" name="Rectangle 1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E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625033" y="4322824"/>
            <a:ext cx="1012231" cy="1717282"/>
            <a:chOff x="9585951" y="2980105"/>
            <a:chExt cx="1012231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</p:grpSp>
      <p:grpSp>
        <p:nvGrpSpPr>
          <p:cNvPr id="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598547" y="1374156"/>
            <a:ext cx="1038717" cy="1731859"/>
            <a:chOff x="7723680" y="1702457"/>
            <a:chExt cx="1038717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grpSp>
          <p:nvGrpSpPr>
            <p:cNvPr id="9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  <p:grpSp>
          <p:nvGrpSpPr>
            <p:cNvPr id="10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  <p:grpSp>
          <p:nvGrpSpPr>
            <p:cNvPr id="11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  <p:grpSp>
          <p:nvGrpSpPr>
            <p:cNvPr id="12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  <p:grpSp>
          <p:nvGrpSpPr>
            <p:cNvPr id="13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</p:grpSp>
      <p:grpSp>
        <p:nvGrpSpPr>
          <p:cNvPr id="14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334955" y="3235276"/>
            <a:ext cx="1302309" cy="958286"/>
            <a:chOff x="4372690" y="3739101"/>
            <a:chExt cx="1302309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400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400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400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289273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800" b="1" cap="all" baseline="0"/>
              <a:t>STICKER</a:t>
            </a:r>
            <a:endParaRPr lang="es-ES" sz="800" b="1" cap="all" baseline="0" dirty="0"/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554736" y="2171700"/>
            <a:ext cx="304925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1600" b="1" dirty="0"/>
              <a:t>Título</a:t>
            </a:r>
            <a:br>
              <a:rPr lang="pl-PL" sz="1600" b="1" dirty="0"/>
            </a:br>
            <a:r>
              <a:rPr lang="es-ES" sz="1400" dirty="0"/>
              <a:t>Unidad de medida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922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314331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3" name="think-cell Slide" r:id="rId37" imgW="360" imgH="360" progId="">
                  <p:embed/>
                </p:oleObj>
              </mc:Choice>
              <mc:Fallback>
                <p:oleObj name="think-cell Slide" r:id="rId37" imgW="360" imgH="36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kern="1200">
                <a:latin typeface="+mn-lt"/>
                <a:ea typeface="+mn-ea"/>
                <a:cs typeface="Arial" panose="020B0604020202020204" pitchFamily="34" charset="0"/>
              </a:rPr>
              <a:t>Footnotes</a:t>
            </a:r>
            <a:endParaRPr lang="es-ES" sz="800" kern="12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54736" y="519011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grpSp>
        <p:nvGrpSpPr>
          <p:cNvPr id="6" name="Rectangle 1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E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625033" y="4322824"/>
            <a:ext cx="1012231" cy="1717282"/>
            <a:chOff x="9585951" y="2980105"/>
            <a:chExt cx="1012231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</p:grpSp>
      <p:grpSp>
        <p:nvGrpSpPr>
          <p:cNvPr id="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598547" y="1374156"/>
            <a:ext cx="1038717" cy="1731859"/>
            <a:chOff x="7723680" y="1702457"/>
            <a:chExt cx="1038717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grpSp>
          <p:nvGrpSpPr>
            <p:cNvPr id="9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  <p:grpSp>
          <p:nvGrpSpPr>
            <p:cNvPr id="10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  <p:grpSp>
          <p:nvGrpSpPr>
            <p:cNvPr id="11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  <p:grpSp>
          <p:nvGrpSpPr>
            <p:cNvPr id="12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  <p:grpSp>
          <p:nvGrpSpPr>
            <p:cNvPr id="13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0" dirty="0"/>
              </a:p>
            </p:txBody>
          </p:sp>
        </p:grpSp>
      </p:grpSp>
      <p:grpSp>
        <p:nvGrpSpPr>
          <p:cNvPr id="14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334955" y="3235276"/>
            <a:ext cx="1302309" cy="958286"/>
            <a:chOff x="4372690" y="3739101"/>
            <a:chExt cx="1302309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86085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400"/>
                <a:t>Leyenda</a:t>
              </a:r>
              <a:endParaRPr lang="es-ES" sz="1400" dirty="0"/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400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400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400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289273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800" b="1" cap="all" baseline="0"/>
              <a:t>STICKER</a:t>
            </a:r>
            <a:endParaRPr lang="es-ES" sz="800" b="1" cap="all" baseline="0" dirty="0"/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554736" y="2171700"/>
            <a:ext cx="304925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1600" b="1" dirty="0"/>
              <a:t>Título</a:t>
            </a:r>
            <a:br>
              <a:rPr lang="pl-PL" sz="1600" b="1" dirty="0"/>
            </a:br>
            <a:r>
              <a:rPr lang="es-ES" sz="1400" dirty="0"/>
              <a:t>Unidad de medida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922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3" Type="http://schemas.openxmlformats.org/officeDocument/2006/relationships/tags" Target="../tags/tag221.xml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tags" Target="../tags/tag220.xml"/><Relationship Id="rId16" Type="http://schemas.openxmlformats.org/officeDocument/2006/relationships/image" Target="../media/image34.jpeg"/><Relationship Id="rId20" Type="http://schemas.openxmlformats.org/officeDocument/2006/relationships/image" Target="../media/image38.png"/><Relationship Id="rId1" Type="http://schemas.openxmlformats.org/officeDocument/2006/relationships/tags" Target="../tags/tag2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223.xml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19" Type="http://schemas.openxmlformats.org/officeDocument/2006/relationships/image" Target="../media/image37.png"/><Relationship Id="rId4" Type="http://schemas.openxmlformats.org/officeDocument/2006/relationships/tags" Target="../tags/tag222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image" Target="../media/image40.png"/><Relationship Id="rId18" Type="http://schemas.openxmlformats.org/officeDocument/2006/relationships/image" Target="../media/image11.png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25.xml"/><Relationship Id="rId16" Type="http://schemas.openxmlformats.org/officeDocument/2006/relationships/image" Target="../media/image43.png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28.xml"/><Relationship Id="rId15" Type="http://schemas.openxmlformats.org/officeDocument/2006/relationships/image" Target="../media/image42.png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1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107038" y="1900239"/>
            <a:ext cx="1820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/>
              <a:t>COVID-19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024D71-D4B3-47D7-B5CA-2A013A6EE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176"/>
          <a:stretch/>
        </p:blipFill>
        <p:spPr>
          <a:xfrm>
            <a:off x="4081907" y="0"/>
            <a:ext cx="8110093" cy="50038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BB5958-F09A-4313-99D2-7543B2458261}"/>
              </a:ext>
            </a:extLst>
          </p:cNvPr>
          <p:cNvSpPr txBox="1"/>
          <p:nvPr/>
        </p:nvSpPr>
        <p:spPr>
          <a:xfrm>
            <a:off x="748488" y="4010944"/>
            <a:ext cx="282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stellar" pitchFamily="18" charset="0"/>
              </a:rPr>
              <a:t>COVID-19</a:t>
            </a:r>
            <a:endParaRPr lang="en-US" sz="3600" b="1" dirty="0">
              <a:solidFill>
                <a:schemeClr val="bg1"/>
              </a:solidFill>
              <a:latin typeface="Castellar" pitchFamily="18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 bwMode="auto">
          <a:xfrm>
            <a:off x="1259460" y="1982118"/>
            <a:ext cx="1805562" cy="171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262665" y="5527963"/>
            <a:ext cx="2485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Castellar" panose="020A0402060406010301" pitchFamily="18" charset="0"/>
                <a:cs typeface="Arial" panose="020B0604020202020204" pitchFamily="34" charset="0"/>
              </a:rPr>
              <a:t>7 de Mayo 2020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53404" y="5497186"/>
            <a:ext cx="83744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stellar" panose="020A0402060406010301" pitchFamily="18" charset="0"/>
                <a:cs typeface="Arial" panose="020B0604020202020204" pitchFamily="34" charset="0"/>
              </a:rPr>
              <a:t>DRA. </a:t>
            </a:r>
            <a:r>
              <a:rPr lang="es-E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stellar" panose="020A0402060406010301" pitchFamily="18" charset="0"/>
                <a:cs typeface="Arial" panose="020B0604020202020204" pitchFamily="34" charset="0"/>
              </a:rPr>
              <a:t>MARiA</a:t>
            </a: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stellar" panose="020A0402060406010301" pitchFamily="18" charset="0"/>
                <a:cs typeface="Arial" panose="020B0604020202020204" pitchFamily="34" charset="0"/>
              </a:rPr>
              <a:t> DEL SOCORRO </a:t>
            </a:r>
            <a:r>
              <a:rPr lang="es-E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stellar" panose="020A0402060406010301" pitchFamily="18" charset="0"/>
                <a:cs typeface="Arial" panose="020B0604020202020204" pitchFamily="34" charset="0"/>
              </a:rPr>
              <a:t>RODRiGUEZ</a:t>
            </a: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stellar" panose="020A0402060406010301" pitchFamily="18" charset="0"/>
                <a:cs typeface="Arial" panose="020B0604020202020204" pitchFamily="34" charset="0"/>
              </a:rPr>
              <a:t> FLORES</a:t>
            </a:r>
          </a:p>
        </p:txBody>
      </p:sp>
    </p:spTree>
    <p:extLst>
      <p:ext uri="{BB962C8B-B14F-4D97-AF65-F5344CB8AC3E}">
        <p14:creationId xmlns:p14="http://schemas.microsoft.com/office/powerpoint/2010/main" val="52935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BE4616C-5452-49A4-9D01-A6B86F4EB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889" y="1837910"/>
            <a:ext cx="8491675" cy="40453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A4B7D3-B99C-446D-94F2-E30C97DCE466}"/>
              </a:ext>
            </a:extLst>
          </p:cNvPr>
          <p:cNvSpPr txBox="1"/>
          <p:nvPr/>
        </p:nvSpPr>
        <p:spPr>
          <a:xfrm>
            <a:off x="1607073" y="1566595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>
                <a:latin typeface="Arial" pitchFamily="34" charset="0"/>
                <a:cs typeface="Arial" panose="020B0604020202020204" pitchFamily="34" charset="0"/>
              </a:rPr>
              <a:t>Casos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A81431-90E7-45B6-B816-AEC8AB88F5B1}"/>
              </a:ext>
            </a:extLst>
          </p:cNvPr>
          <p:cNvSpPr txBox="1"/>
          <p:nvPr/>
        </p:nvSpPr>
        <p:spPr>
          <a:xfrm>
            <a:off x="9630125" y="1560914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>
                <a:latin typeface="Arial" pitchFamily="34" charset="0"/>
                <a:cs typeface="Arial" panose="020B0604020202020204" pitchFamily="34" charset="0"/>
              </a:rPr>
              <a:t>Porcentaje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6002D6-0E74-4AEA-BE70-5E0781F9FA95}"/>
              </a:ext>
            </a:extLst>
          </p:cNvPr>
          <p:cNvSpPr txBox="1"/>
          <p:nvPr/>
        </p:nvSpPr>
        <p:spPr>
          <a:xfrm>
            <a:off x="5324795" y="6183241"/>
            <a:ext cx="154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>
                <a:latin typeface="Arial" pitchFamily="34" charset="0"/>
                <a:cs typeface="Arial" panose="020B0604020202020204" pitchFamily="34" charset="0"/>
              </a:rPr>
              <a:t>Días transcurridos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870FDC84-A870-45BA-9B85-7E80A14AE3D9}"/>
              </a:ext>
            </a:extLst>
          </p:cNvPr>
          <p:cNvSpPr txBox="1"/>
          <p:nvPr/>
        </p:nvSpPr>
        <p:spPr>
          <a:xfrm>
            <a:off x="6190894" y="237451"/>
            <a:ext cx="5340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Casos confirmados por días entre fecha de inicio de síntomas y fecha de atención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Nuevo León 2020~ </a:t>
            </a:r>
            <a:endParaRPr lang="es-MX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F33AC1-C5C1-47E3-A23F-21D0F8347A8D}"/>
              </a:ext>
            </a:extLst>
          </p:cNvPr>
          <p:cNvSpPr txBox="1"/>
          <p:nvPr/>
        </p:nvSpPr>
        <p:spPr>
          <a:xfrm>
            <a:off x="1856511" y="632174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b="1" dirty="0">
                <a:latin typeface="Arial" pitchFamily="34" charset="0"/>
                <a:cs typeface="Arial" pitchFamily="34" charset="0"/>
              </a:rPr>
              <a:t>~ Información hasta el 04/05/2020</a:t>
            </a:r>
          </a:p>
          <a:p>
            <a:r>
              <a:rPr lang="es-MX" sz="900" b="1" dirty="0">
                <a:latin typeface="Arial" pitchFamily="34" charset="0"/>
                <a:cs typeface="Arial" pitchFamily="34" charset="0"/>
              </a:rPr>
              <a:t>Fuente: Base de datos estatal COVID_19/DGE/SS</a:t>
            </a:r>
          </a:p>
        </p:txBody>
      </p:sp>
    </p:spTree>
    <p:extLst>
      <p:ext uri="{BB962C8B-B14F-4D97-AF65-F5344CB8AC3E}">
        <p14:creationId xmlns:p14="http://schemas.microsoft.com/office/powerpoint/2010/main" val="319383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E9D1C90-FD73-4EAB-8350-5279E20FC8BB}"/>
              </a:ext>
            </a:extLst>
          </p:cNvPr>
          <p:cNvSpPr txBox="1"/>
          <p:nvPr/>
        </p:nvSpPr>
        <p:spPr>
          <a:xfrm>
            <a:off x="6402568" y="370734"/>
            <a:ext cx="505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DEFUNCIONES EN NUEVO LEÓN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A8467D-6456-4403-8E60-B329ADBFB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148" y="1000007"/>
            <a:ext cx="7506528" cy="5688593"/>
          </a:xfrm>
          <a:prstGeom prst="rect">
            <a:avLst/>
          </a:prstGeom>
        </p:spPr>
      </p:pic>
      <p:pic>
        <p:nvPicPr>
          <p:cNvPr id="5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5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2267" y="1561220"/>
            <a:ext cx="10515600" cy="4351338"/>
          </a:xfrm>
        </p:spPr>
        <p:txBody>
          <a:bodyPr/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Reuniones del Comité de Seguridad en Salud</a:t>
            </a:r>
          </a:p>
          <a:p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" y="2835676"/>
            <a:ext cx="5142835" cy="342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449523" y="361991"/>
            <a:ext cx="4232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ACCIONES ESTATALES</a:t>
            </a:r>
            <a:endParaRPr lang="es-MX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643013" y="3179084"/>
            <a:ext cx="462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Realización de un Plan para medidas de contención y mitigación  a través de  diversos frentes.</a:t>
            </a:r>
          </a:p>
        </p:txBody>
      </p:sp>
    </p:spTree>
    <p:extLst>
      <p:ext uri="{BB962C8B-B14F-4D97-AF65-F5344CB8AC3E}">
        <p14:creationId xmlns:p14="http://schemas.microsoft.com/office/powerpoint/2010/main" val="176584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1. On-page tracker">
            <a:extLst>
              <a:ext uri="{FF2B5EF4-FFF2-40B4-BE49-F238E27FC236}">
                <a16:creationId xmlns:a16="http://schemas.microsoft.com/office/drawing/2014/main" id="{D256C1F4-C020-4DF5-9A02-5EBDBB77C42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RESPUESTA A COVID-19 NUEVO LEON</a:t>
            </a: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2. Slide Title">
            <a:extLst>
              <a:ext uri="{FF2B5EF4-FFF2-40B4-BE49-F238E27FC236}">
                <a16:creationId xmlns:a16="http://schemas.microsoft.com/office/drawing/2014/main" id="{D045B30F-D73B-40FF-96B8-47C621BA30A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55180" y="334070"/>
            <a:ext cx="2901971" cy="3847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7A298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Sector </a:t>
            </a:r>
            <a:r>
              <a:rPr lang="es-MX" dirty="0">
                <a:solidFill>
                  <a:srgbClr val="7A2982"/>
                </a:solidFill>
                <a:latin typeface="Arial"/>
              </a:rPr>
              <a:t>Público</a:t>
            </a:r>
            <a:endParaRPr kumimoji="0" lang="es-MX" sz="2500" b="1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7A298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52" name="PlusSignBlue 10">
            <a:extLst>
              <a:ext uri="{FF2B5EF4-FFF2-40B4-BE49-F238E27FC236}">
                <a16:creationId xmlns:a16="http://schemas.microsoft.com/office/drawing/2014/main" id="{26277C37-D55A-4B52-ADC1-FB7089B8F12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5289" y="3375424"/>
            <a:ext cx="396228" cy="396228"/>
            <a:chOff x="1016000" y="1016000"/>
            <a:chExt cx="396228" cy="396228"/>
          </a:xfrm>
        </p:grpSpPr>
        <p:sp>
          <p:nvSpPr>
            <p:cNvPr id="53" name="Oval 7">
              <a:extLst>
                <a:ext uri="{FF2B5EF4-FFF2-40B4-BE49-F238E27FC236}">
                  <a16:creationId xmlns:a16="http://schemas.microsoft.com/office/drawing/2014/main" id="{B86E20C2-4C7F-490A-94EA-87BEF544B1E6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rgbClr val="7A2982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: Shape 8">
              <a:extLst>
                <a:ext uri="{FF2B5EF4-FFF2-40B4-BE49-F238E27FC236}">
                  <a16:creationId xmlns:a16="http://schemas.microsoft.com/office/drawing/2014/main" id="{EFACCFD3-33B1-4BA1-93D8-8CDB9C15A6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7707" y="1087707"/>
              <a:ext cx="251457" cy="251458"/>
            </a:xfrm>
            <a:custGeom>
              <a:avLst/>
              <a:gdLst/>
              <a:ahLst/>
              <a:cxnLst/>
              <a:rect l="0" t="0" r="0" b="0"/>
              <a:pathLst>
                <a:path w="251458" h="251459">
                  <a:moveTo>
                    <a:pt x="251457" y="125729"/>
                  </a:moveTo>
                  <a:lnTo>
                    <a:pt x="251457" y="128416"/>
                  </a:lnTo>
                  <a:lnTo>
                    <a:pt x="249317" y="130557"/>
                  </a:lnTo>
                  <a:lnTo>
                    <a:pt x="246630" y="130557"/>
                  </a:lnTo>
                  <a:lnTo>
                    <a:pt x="130557" y="130557"/>
                  </a:lnTo>
                  <a:lnTo>
                    <a:pt x="130557" y="246630"/>
                  </a:lnTo>
                  <a:lnTo>
                    <a:pt x="130557" y="249317"/>
                  </a:lnTo>
                  <a:lnTo>
                    <a:pt x="128416" y="251458"/>
                  </a:lnTo>
                  <a:lnTo>
                    <a:pt x="125729" y="251458"/>
                  </a:lnTo>
                  <a:lnTo>
                    <a:pt x="123043" y="251458"/>
                  </a:lnTo>
                  <a:lnTo>
                    <a:pt x="120901" y="249317"/>
                  </a:lnTo>
                  <a:lnTo>
                    <a:pt x="120901" y="246630"/>
                  </a:lnTo>
                  <a:lnTo>
                    <a:pt x="120901" y="130557"/>
                  </a:lnTo>
                  <a:lnTo>
                    <a:pt x="4828" y="130557"/>
                  </a:lnTo>
                  <a:lnTo>
                    <a:pt x="2141" y="130557"/>
                  </a:lnTo>
                  <a:lnTo>
                    <a:pt x="0" y="128416"/>
                  </a:lnTo>
                  <a:lnTo>
                    <a:pt x="0" y="125729"/>
                  </a:lnTo>
                  <a:lnTo>
                    <a:pt x="0" y="123042"/>
                  </a:lnTo>
                  <a:lnTo>
                    <a:pt x="2141" y="120901"/>
                  </a:lnTo>
                  <a:lnTo>
                    <a:pt x="4828" y="120901"/>
                  </a:lnTo>
                  <a:lnTo>
                    <a:pt x="120901" y="120901"/>
                  </a:lnTo>
                  <a:lnTo>
                    <a:pt x="120901" y="4828"/>
                  </a:lnTo>
                  <a:lnTo>
                    <a:pt x="120901" y="2141"/>
                  </a:lnTo>
                  <a:lnTo>
                    <a:pt x="123043" y="0"/>
                  </a:lnTo>
                  <a:lnTo>
                    <a:pt x="125729" y="0"/>
                  </a:lnTo>
                  <a:lnTo>
                    <a:pt x="128416" y="0"/>
                  </a:lnTo>
                  <a:lnTo>
                    <a:pt x="130557" y="2141"/>
                  </a:lnTo>
                  <a:lnTo>
                    <a:pt x="130557" y="4828"/>
                  </a:lnTo>
                  <a:lnTo>
                    <a:pt x="130557" y="120901"/>
                  </a:lnTo>
                  <a:lnTo>
                    <a:pt x="246630" y="120901"/>
                  </a:lnTo>
                  <a:lnTo>
                    <a:pt x="249317" y="120901"/>
                  </a:lnTo>
                  <a:lnTo>
                    <a:pt x="251457" y="123042"/>
                  </a:lnTo>
                  <a:close/>
                </a:path>
              </a:pathLst>
            </a:custGeom>
            <a:solidFill>
              <a:srgbClr val="FFFFFF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Rectangle 11">
            <a:extLst>
              <a:ext uri="{FF2B5EF4-FFF2-40B4-BE49-F238E27FC236}">
                <a16:creationId xmlns:a16="http://schemas.microsoft.com/office/drawing/2014/main" id="{4DA45BB8-1969-4E88-8F0D-7DCADFE851A5}"/>
              </a:ext>
            </a:extLst>
          </p:cNvPr>
          <p:cNvSpPr>
            <a:spLocks/>
          </p:cNvSpPr>
          <p:nvPr/>
        </p:nvSpPr>
        <p:spPr>
          <a:xfrm>
            <a:off x="255181" y="3699255"/>
            <a:ext cx="2934586" cy="2981949"/>
          </a:xfrm>
          <a:prstGeom prst="rect">
            <a:avLst/>
          </a:prstGeom>
          <a:noFill/>
          <a:ln w="6350" cap="sq" cmpd="sng" algn="ctr">
            <a:solidFill>
              <a:srgbClr val="7A2982"/>
            </a:solidFill>
            <a:prstDash val="lg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id="{78252483-E0A5-41F1-A0B6-D2BDEF73662E}"/>
              </a:ext>
            </a:extLst>
          </p:cNvPr>
          <p:cNvSpPr>
            <a:spLocks/>
          </p:cNvSpPr>
          <p:nvPr/>
        </p:nvSpPr>
        <p:spPr>
          <a:xfrm>
            <a:off x="255181" y="264939"/>
            <a:ext cx="2934586" cy="3205550"/>
          </a:xfrm>
          <a:prstGeom prst="rect">
            <a:avLst/>
          </a:prstGeom>
          <a:noFill/>
          <a:ln w="6350" cap="sq" cmpd="sng" algn="ctr">
            <a:solidFill>
              <a:srgbClr val="7A2982"/>
            </a:solidFill>
            <a:prstDash val="lg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43C2B1F0-4845-4429-BE75-9632769EB80C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873273" y="141711"/>
            <a:ext cx="8063545" cy="7694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7A298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En Nuevo León, los sectores público y privado preparamos una respuesta coordinada ante Covid-19</a:t>
            </a:r>
          </a:p>
        </p:txBody>
      </p:sp>
      <p:pic>
        <p:nvPicPr>
          <p:cNvPr id="58" name="Picture 5" descr="Image result for tec salud logo">
            <a:extLst>
              <a:ext uri="{FF2B5EF4-FFF2-40B4-BE49-F238E27FC236}">
                <a16:creationId xmlns:a16="http://schemas.microsoft.com/office/drawing/2014/main" id="{9DB672A7-DB01-4A8F-893B-1B9A55F5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29" y="3645151"/>
            <a:ext cx="1075323" cy="10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 descr="Image result for hospital muguerza">
            <a:extLst>
              <a:ext uri="{FF2B5EF4-FFF2-40B4-BE49-F238E27FC236}">
                <a16:creationId xmlns:a16="http://schemas.microsoft.com/office/drawing/2014/main" id="{925CB2BB-3B8E-4F50-B00F-B2101C07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1" y="3966266"/>
            <a:ext cx="1028244" cy="44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9" descr="Image result for swiss hospital logo">
            <a:extLst>
              <a:ext uri="{FF2B5EF4-FFF2-40B4-BE49-F238E27FC236}">
                <a16:creationId xmlns:a16="http://schemas.microsoft.com/office/drawing/2014/main" id="{5E83508E-30B7-43CC-A1D8-889C1B02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69" y="4751794"/>
            <a:ext cx="1322030" cy="58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Image result for hospital angeles logo">
            <a:extLst>
              <a:ext uri="{FF2B5EF4-FFF2-40B4-BE49-F238E27FC236}">
                <a16:creationId xmlns:a16="http://schemas.microsoft.com/office/drawing/2014/main" id="{16CD7F76-3425-4D22-8698-C1DCAFEF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04" y="3953417"/>
            <a:ext cx="547025" cy="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3" descr="Image result for clinica nova logo">
            <a:extLst>
              <a:ext uri="{FF2B5EF4-FFF2-40B4-BE49-F238E27FC236}">
                <a16:creationId xmlns:a16="http://schemas.microsoft.com/office/drawing/2014/main" id="{5012F434-3274-4023-9CCA-05F8612DF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0" y="5513947"/>
            <a:ext cx="593811" cy="5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6" descr="Image result for hospital oca logo">
            <a:extLst>
              <a:ext uri="{FF2B5EF4-FFF2-40B4-BE49-F238E27FC236}">
                <a16:creationId xmlns:a16="http://schemas.microsoft.com/office/drawing/2014/main" id="{515333CB-D4FC-4D7B-82F2-DF274D93C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20" y="5419629"/>
            <a:ext cx="826268" cy="8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0" descr="Image result for isssteleon logo">
            <a:extLst>
              <a:ext uri="{FF2B5EF4-FFF2-40B4-BE49-F238E27FC236}">
                <a16:creationId xmlns:a16="http://schemas.microsoft.com/office/drawing/2014/main" id="{8309238F-3303-46F2-A0D8-E9F7075C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92" y="2448384"/>
            <a:ext cx="1951712" cy="103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2" descr="Image result for issste nuevo leon">
            <a:extLst>
              <a:ext uri="{FF2B5EF4-FFF2-40B4-BE49-F238E27FC236}">
                <a16:creationId xmlns:a16="http://schemas.microsoft.com/office/drawing/2014/main" id="{EB922EDE-560C-456A-B55C-BAE1316DF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t="13934" r="17093"/>
          <a:stretch/>
        </p:blipFill>
        <p:spPr bwMode="auto">
          <a:xfrm>
            <a:off x="1371867" y="1161481"/>
            <a:ext cx="737997" cy="5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5" descr="Image result for IMSS nuevo leon logo">
            <a:extLst>
              <a:ext uri="{FF2B5EF4-FFF2-40B4-BE49-F238E27FC236}">
                <a16:creationId xmlns:a16="http://schemas.microsoft.com/office/drawing/2014/main" id="{F5D7E35A-17B3-4046-A7AD-DA54A767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65" y="1029416"/>
            <a:ext cx="1130682" cy="7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2" descr="Hospital Universitario. &quot;Dr. José Eleuterio González&quot; UANL - Home ...">
            <a:extLst>
              <a:ext uri="{FF2B5EF4-FFF2-40B4-BE49-F238E27FC236}">
                <a16:creationId xmlns:a16="http://schemas.microsoft.com/office/drawing/2014/main" id="{30773B9E-0779-4C1C-830F-CBFA381A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60" y="1924072"/>
            <a:ext cx="682866" cy="68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4" descr="SCYF (@scyfmonterrey) | Twitter">
            <a:extLst>
              <a:ext uri="{FF2B5EF4-FFF2-40B4-BE49-F238E27FC236}">
                <a16:creationId xmlns:a16="http://schemas.microsoft.com/office/drawing/2014/main" id="{A6648ECD-38C0-4477-9403-BA427534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4" y="4636596"/>
            <a:ext cx="751153" cy="7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6" descr="Doctors Hospital (@DHMonterrey) | Twitter">
            <a:extLst>
              <a:ext uri="{FF2B5EF4-FFF2-40B4-BE49-F238E27FC236}">
                <a16:creationId xmlns:a16="http://schemas.microsoft.com/office/drawing/2014/main" id="{4A057672-5349-4EB6-B535-93B18E4F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7" y="5497215"/>
            <a:ext cx="620787" cy="6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9" descr="Aviso sobre servicio médico para derechohabientes de PEMEX en ...">
            <a:extLst>
              <a:ext uri="{FF2B5EF4-FFF2-40B4-BE49-F238E27FC236}">
                <a16:creationId xmlns:a16="http://schemas.microsoft.com/office/drawing/2014/main" id="{9F03918F-F467-40D7-BDE6-4262EB2E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6" y="2071217"/>
            <a:ext cx="1183633" cy="3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35">
            <a:extLst>
              <a:ext uri="{FF2B5EF4-FFF2-40B4-BE49-F238E27FC236}">
                <a16:creationId xmlns:a16="http://schemas.microsoft.com/office/drawing/2014/main" id="{8A7A9131-E609-47AE-83E7-1DE985CB3CEB}"/>
              </a:ext>
            </a:extLst>
          </p:cNvPr>
          <p:cNvSpPr>
            <a:spLocks/>
          </p:cNvSpPr>
          <p:nvPr/>
        </p:nvSpPr>
        <p:spPr>
          <a:xfrm>
            <a:off x="7310137" y="1029416"/>
            <a:ext cx="1338694" cy="1258979"/>
          </a:xfrm>
          <a:prstGeom prst="rect">
            <a:avLst/>
          </a:prstGeom>
          <a:solidFill>
            <a:srgbClr val="7A298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Líder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del Cuarto de Respuesta</a:t>
            </a:r>
          </a:p>
        </p:txBody>
      </p:sp>
      <p:cxnSp>
        <p:nvCxnSpPr>
          <p:cNvPr id="72" name="Connector: Elbow 36">
            <a:extLst>
              <a:ext uri="{FF2B5EF4-FFF2-40B4-BE49-F238E27FC236}">
                <a16:creationId xmlns:a16="http://schemas.microsoft.com/office/drawing/2014/main" id="{A90D6F55-CD68-47AA-BCF5-9C961EA58E3E}"/>
              </a:ext>
            </a:extLst>
          </p:cNvPr>
          <p:cNvCxnSpPr>
            <a:cxnSpLocks/>
            <a:stCxn id="78" idx="0"/>
            <a:endCxn id="71" idx="2"/>
          </p:cNvCxnSpPr>
          <p:nvPr/>
        </p:nvCxnSpPr>
        <p:spPr>
          <a:xfrm rot="5400000" flipH="1" flipV="1">
            <a:off x="6781048" y="1418705"/>
            <a:ext cx="328745" cy="2068127"/>
          </a:xfrm>
          <a:prstGeom prst="bentConnector3">
            <a:avLst>
              <a:gd name="adj1" fmla="val 50000"/>
            </a:avLst>
          </a:prstGeom>
          <a:noFill/>
          <a:ln w="6350" cap="sq" cmpd="sng" algn="ctr">
            <a:solidFill>
              <a:srgbClr val="0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73" name="Connector: Elbow 38">
            <a:extLst>
              <a:ext uri="{FF2B5EF4-FFF2-40B4-BE49-F238E27FC236}">
                <a16:creationId xmlns:a16="http://schemas.microsoft.com/office/drawing/2014/main" id="{D6F17E9E-A649-44A4-A0D1-344D70C4B17F}"/>
              </a:ext>
            </a:extLst>
          </p:cNvPr>
          <p:cNvCxnSpPr>
            <a:cxnSpLocks/>
            <a:stCxn id="80" idx="0"/>
            <a:endCxn id="71" idx="2"/>
          </p:cNvCxnSpPr>
          <p:nvPr/>
        </p:nvCxnSpPr>
        <p:spPr>
          <a:xfrm rot="16200000" flipV="1">
            <a:off x="8834154" y="1433725"/>
            <a:ext cx="328745" cy="2038083"/>
          </a:xfrm>
          <a:prstGeom prst="bentConnector3">
            <a:avLst>
              <a:gd name="adj1" fmla="val 50000"/>
            </a:avLst>
          </a:prstGeom>
          <a:noFill/>
          <a:ln w="6350" cap="sq" cmpd="sng" algn="ctr">
            <a:solidFill>
              <a:srgbClr val="0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74" name="Connector: Elbow 39">
            <a:extLst>
              <a:ext uri="{FF2B5EF4-FFF2-40B4-BE49-F238E27FC236}">
                <a16:creationId xmlns:a16="http://schemas.microsoft.com/office/drawing/2014/main" id="{166F25E0-873B-4B4E-AC9D-60DEEE7B57B1}"/>
              </a:ext>
            </a:extLst>
          </p:cNvPr>
          <p:cNvCxnSpPr>
            <a:cxnSpLocks/>
            <a:stCxn id="82" idx="0"/>
            <a:endCxn id="71" idx="2"/>
          </p:cNvCxnSpPr>
          <p:nvPr/>
        </p:nvCxnSpPr>
        <p:spPr>
          <a:xfrm rot="16200000" flipV="1">
            <a:off x="8149785" y="2118095"/>
            <a:ext cx="328745" cy="669346"/>
          </a:xfrm>
          <a:prstGeom prst="bentConnector3">
            <a:avLst>
              <a:gd name="adj1" fmla="val 50000"/>
            </a:avLst>
          </a:prstGeom>
          <a:noFill/>
          <a:ln w="6350" cap="sq" cmpd="sng" algn="ctr">
            <a:solidFill>
              <a:srgbClr val="0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75" name="Connector: Elbow 40">
            <a:extLst>
              <a:ext uri="{FF2B5EF4-FFF2-40B4-BE49-F238E27FC236}">
                <a16:creationId xmlns:a16="http://schemas.microsoft.com/office/drawing/2014/main" id="{E6025400-0253-445D-856C-322A3416477B}"/>
              </a:ext>
            </a:extLst>
          </p:cNvPr>
          <p:cNvCxnSpPr>
            <a:cxnSpLocks/>
            <a:stCxn id="84" idx="0"/>
            <a:endCxn id="71" idx="2"/>
          </p:cNvCxnSpPr>
          <p:nvPr/>
        </p:nvCxnSpPr>
        <p:spPr>
          <a:xfrm rot="5400000" flipH="1" flipV="1">
            <a:off x="6096680" y="734337"/>
            <a:ext cx="328745" cy="3436863"/>
          </a:xfrm>
          <a:prstGeom prst="bentConnector3">
            <a:avLst>
              <a:gd name="adj1" fmla="val 50000"/>
            </a:avLst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76" name="Connector: Elbow 41">
            <a:extLst>
              <a:ext uri="{FF2B5EF4-FFF2-40B4-BE49-F238E27FC236}">
                <a16:creationId xmlns:a16="http://schemas.microsoft.com/office/drawing/2014/main" id="{13F04177-E185-4D45-A3F3-FC2CCB78830E}"/>
              </a:ext>
            </a:extLst>
          </p:cNvPr>
          <p:cNvCxnSpPr>
            <a:cxnSpLocks/>
            <a:stCxn id="86" idx="0"/>
            <a:endCxn id="71" idx="2"/>
          </p:cNvCxnSpPr>
          <p:nvPr/>
        </p:nvCxnSpPr>
        <p:spPr>
          <a:xfrm rot="5400000" flipH="1" flipV="1">
            <a:off x="7465417" y="2103073"/>
            <a:ext cx="328745" cy="699390"/>
          </a:xfrm>
          <a:prstGeom prst="bentConnector3">
            <a:avLst>
              <a:gd name="adj1" fmla="val 50000"/>
            </a:avLst>
          </a:prstGeom>
          <a:noFill/>
          <a:ln w="6350" cap="sq" cmpd="sng" algn="ctr">
            <a:solidFill>
              <a:srgbClr val="0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77" name="Connector: Elbow 43">
            <a:extLst>
              <a:ext uri="{FF2B5EF4-FFF2-40B4-BE49-F238E27FC236}">
                <a16:creationId xmlns:a16="http://schemas.microsoft.com/office/drawing/2014/main" id="{BDF3CEE3-E841-42D2-AE09-796FE14E9E82}"/>
              </a:ext>
            </a:extLst>
          </p:cNvPr>
          <p:cNvCxnSpPr>
            <a:cxnSpLocks/>
            <a:stCxn id="88" idx="0"/>
            <a:endCxn id="71" idx="2"/>
          </p:cNvCxnSpPr>
          <p:nvPr/>
        </p:nvCxnSpPr>
        <p:spPr>
          <a:xfrm rot="16200000" flipV="1">
            <a:off x="9518521" y="749359"/>
            <a:ext cx="328745" cy="3406817"/>
          </a:xfrm>
          <a:prstGeom prst="bentConnector3">
            <a:avLst>
              <a:gd name="adj1" fmla="val 50000"/>
            </a:avLst>
          </a:prstGeom>
          <a:noFill/>
          <a:ln w="6350" cap="sq" cmpd="sng" algn="ctr">
            <a:solidFill>
              <a:srgbClr val="000000"/>
            </a:solidFill>
            <a:prstDash val="solid"/>
            <a:miter lim="800000"/>
            <a:tailEnd type="none"/>
          </a:ln>
          <a:effectLst/>
        </p:spPr>
      </p:cxnSp>
      <p:sp>
        <p:nvSpPr>
          <p:cNvPr id="78" name="Rectangle 44">
            <a:extLst>
              <a:ext uri="{FF2B5EF4-FFF2-40B4-BE49-F238E27FC236}">
                <a16:creationId xmlns:a16="http://schemas.microsoft.com/office/drawing/2014/main" id="{B65ED05D-6D17-4D6C-90FB-BC7F46D0DF8C}"/>
              </a:ext>
            </a:extLst>
          </p:cNvPr>
          <p:cNvSpPr/>
          <p:nvPr/>
        </p:nvSpPr>
        <p:spPr>
          <a:xfrm>
            <a:off x="5242010" y="2617140"/>
            <a:ext cx="1338694" cy="1248630"/>
          </a:xfrm>
          <a:prstGeom prst="rect">
            <a:avLst/>
          </a:prstGeom>
          <a:solidFill>
            <a:srgbClr val="7A298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Detección de casos</a:t>
            </a:r>
          </a:p>
        </p:txBody>
      </p:sp>
      <p:sp>
        <p:nvSpPr>
          <p:cNvPr id="79" name="TextBox 45">
            <a:extLst>
              <a:ext uri="{FF2B5EF4-FFF2-40B4-BE49-F238E27FC236}">
                <a16:creationId xmlns:a16="http://schemas.microsoft.com/office/drawing/2014/main" id="{CCF59C23-7834-4ADA-B8BA-68DFBEEDB56C}"/>
              </a:ext>
            </a:extLst>
          </p:cNvPr>
          <p:cNvSpPr txBox="1"/>
          <p:nvPr/>
        </p:nvSpPr>
        <p:spPr>
          <a:xfrm>
            <a:off x="5242010" y="4041892"/>
            <a:ext cx="1333876" cy="895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MX" sz="14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Garantizar pruebas y logística de implementación  </a:t>
            </a:r>
          </a:p>
        </p:txBody>
      </p:sp>
      <p:sp>
        <p:nvSpPr>
          <p:cNvPr id="80" name="Rectangle 46">
            <a:extLst>
              <a:ext uri="{FF2B5EF4-FFF2-40B4-BE49-F238E27FC236}">
                <a16:creationId xmlns:a16="http://schemas.microsoft.com/office/drawing/2014/main" id="{E00A1D84-2F48-49F7-A938-83A029FC5668}"/>
              </a:ext>
            </a:extLst>
          </p:cNvPr>
          <p:cNvSpPr/>
          <p:nvPr/>
        </p:nvSpPr>
        <p:spPr>
          <a:xfrm>
            <a:off x="9348220" y="2617140"/>
            <a:ext cx="1338694" cy="1248630"/>
          </a:xfrm>
          <a:prstGeom prst="rect">
            <a:avLst/>
          </a:prstGeom>
          <a:solidFill>
            <a:srgbClr val="7A298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Insumos</a:t>
            </a:r>
          </a:p>
        </p:txBody>
      </p:sp>
      <p:sp>
        <p:nvSpPr>
          <p:cNvPr id="81" name="TextBox 47">
            <a:extLst>
              <a:ext uri="{FF2B5EF4-FFF2-40B4-BE49-F238E27FC236}">
                <a16:creationId xmlns:a16="http://schemas.microsoft.com/office/drawing/2014/main" id="{B415CDD2-C8ED-41BF-8733-0A1733998911}"/>
              </a:ext>
            </a:extLst>
          </p:cNvPr>
          <p:cNvSpPr txBox="1"/>
          <p:nvPr/>
        </p:nvSpPr>
        <p:spPr>
          <a:xfrm>
            <a:off x="9362369" y="3977530"/>
            <a:ext cx="1300966" cy="895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MX" sz="14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Garantizar abasto de insumos para respuesta</a:t>
            </a:r>
          </a:p>
        </p:txBody>
      </p:sp>
      <p:sp>
        <p:nvSpPr>
          <p:cNvPr id="82" name="Rectangle 48">
            <a:extLst>
              <a:ext uri="{FF2B5EF4-FFF2-40B4-BE49-F238E27FC236}">
                <a16:creationId xmlns:a16="http://schemas.microsoft.com/office/drawing/2014/main" id="{88238CB7-2683-4E81-9FD5-A46111F8E419}"/>
              </a:ext>
            </a:extLst>
          </p:cNvPr>
          <p:cNvSpPr>
            <a:spLocks/>
          </p:cNvSpPr>
          <p:nvPr/>
        </p:nvSpPr>
        <p:spPr>
          <a:xfrm>
            <a:off x="7979483" y="2617140"/>
            <a:ext cx="1338694" cy="1248630"/>
          </a:xfrm>
          <a:prstGeom prst="rect">
            <a:avLst/>
          </a:prstGeom>
          <a:solidFill>
            <a:srgbClr val="7A298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Personal de Salud</a:t>
            </a:r>
          </a:p>
        </p:txBody>
      </p:sp>
      <p:sp>
        <p:nvSpPr>
          <p:cNvPr id="83" name="TextBox 49">
            <a:extLst>
              <a:ext uri="{FF2B5EF4-FFF2-40B4-BE49-F238E27FC236}">
                <a16:creationId xmlns:a16="http://schemas.microsoft.com/office/drawing/2014/main" id="{753D16F7-696D-4A63-9D88-CA3E137E8F8A}"/>
              </a:ext>
            </a:extLst>
          </p:cNvPr>
          <p:cNvSpPr txBox="1"/>
          <p:nvPr/>
        </p:nvSpPr>
        <p:spPr>
          <a:xfrm>
            <a:off x="7988816" y="3974590"/>
            <a:ext cx="1338693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MX" sz="14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Entrenamiento, seguridad y reposicionamiento de personal de salud</a:t>
            </a:r>
          </a:p>
        </p:txBody>
      </p:sp>
      <p:sp>
        <p:nvSpPr>
          <p:cNvPr id="84" name="Rectangle 50">
            <a:extLst>
              <a:ext uri="{FF2B5EF4-FFF2-40B4-BE49-F238E27FC236}">
                <a16:creationId xmlns:a16="http://schemas.microsoft.com/office/drawing/2014/main" id="{98551C56-D44D-433A-AD5B-EF3F82061DBA}"/>
              </a:ext>
            </a:extLst>
          </p:cNvPr>
          <p:cNvSpPr/>
          <p:nvPr/>
        </p:nvSpPr>
        <p:spPr>
          <a:xfrm>
            <a:off x="3873274" y="2617140"/>
            <a:ext cx="1338694" cy="1248630"/>
          </a:xfrm>
          <a:prstGeom prst="rect">
            <a:avLst/>
          </a:prstGeom>
          <a:solidFill>
            <a:srgbClr val="7A298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Monitoreo y decisiones</a:t>
            </a:r>
          </a:p>
        </p:txBody>
      </p:sp>
      <p:sp>
        <p:nvSpPr>
          <p:cNvPr id="85" name="TextBox 51">
            <a:extLst>
              <a:ext uri="{FF2B5EF4-FFF2-40B4-BE49-F238E27FC236}">
                <a16:creationId xmlns:a16="http://schemas.microsoft.com/office/drawing/2014/main" id="{AC55517D-F28B-44DA-B7E0-600E56220644}"/>
              </a:ext>
            </a:extLst>
          </p:cNvPr>
          <p:cNvSpPr txBox="1"/>
          <p:nvPr/>
        </p:nvSpPr>
        <p:spPr>
          <a:xfrm>
            <a:off x="3873274" y="4041891"/>
            <a:ext cx="1338693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MX" sz="14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Escenarios y distanciamiento social. Monitoreo y comunicación</a:t>
            </a:r>
          </a:p>
        </p:txBody>
      </p:sp>
      <p:sp>
        <p:nvSpPr>
          <p:cNvPr id="86" name="Rectangle 52">
            <a:extLst>
              <a:ext uri="{FF2B5EF4-FFF2-40B4-BE49-F238E27FC236}">
                <a16:creationId xmlns:a16="http://schemas.microsoft.com/office/drawing/2014/main" id="{AF2591B2-86ED-4F44-B1C9-D498B41C8ADA}"/>
              </a:ext>
            </a:extLst>
          </p:cNvPr>
          <p:cNvSpPr/>
          <p:nvPr/>
        </p:nvSpPr>
        <p:spPr>
          <a:xfrm>
            <a:off x="6610747" y="2617140"/>
            <a:ext cx="1338694" cy="1248630"/>
          </a:xfrm>
          <a:prstGeom prst="rect">
            <a:avLst/>
          </a:prstGeom>
          <a:solidFill>
            <a:srgbClr val="4AC1BA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 críticos</a:t>
            </a:r>
          </a:p>
        </p:txBody>
      </p:sp>
      <p:sp>
        <p:nvSpPr>
          <p:cNvPr id="87" name="TextBox 53">
            <a:extLst>
              <a:ext uri="{FF2B5EF4-FFF2-40B4-BE49-F238E27FC236}">
                <a16:creationId xmlns:a16="http://schemas.microsoft.com/office/drawing/2014/main" id="{10CEA61E-C303-42BC-8955-CDF6206CA77B}"/>
              </a:ext>
            </a:extLst>
          </p:cNvPr>
          <p:cNvSpPr txBox="1"/>
          <p:nvPr/>
        </p:nvSpPr>
        <p:spPr>
          <a:xfrm>
            <a:off x="6613083" y="4041892"/>
            <a:ext cx="133154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MX" sz="14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Preparar a que los hospitales, sitios alternos cuenten con capacidad de cuidados críticos, así como el traslado de pacientes</a:t>
            </a:r>
          </a:p>
        </p:txBody>
      </p:sp>
      <p:sp>
        <p:nvSpPr>
          <p:cNvPr id="88" name="Rectangle 56">
            <a:extLst>
              <a:ext uri="{FF2B5EF4-FFF2-40B4-BE49-F238E27FC236}">
                <a16:creationId xmlns:a16="http://schemas.microsoft.com/office/drawing/2014/main" id="{2CE18ACC-38EB-4CF0-B50C-D69AD35FCA35}"/>
              </a:ext>
            </a:extLst>
          </p:cNvPr>
          <p:cNvSpPr/>
          <p:nvPr/>
        </p:nvSpPr>
        <p:spPr>
          <a:xfrm>
            <a:off x="10716954" y="2617140"/>
            <a:ext cx="1338694" cy="1248630"/>
          </a:xfrm>
          <a:prstGeom prst="rect">
            <a:avLst/>
          </a:prstGeom>
          <a:solidFill>
            <a:srgbClr val="7A2982">
              <a:alpha val="61000"/>
            </a:srgb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Consejo</a:t>
            </a:r>
          </a:p>
        </p:txBody>
      </p:sp>
      <p:sp>
        <p:nvSpPr>
          <p:cNvPr id="89" name="TextBox 57">
            <a:extLst>
              <a:ext uri="{FF2B5EF4-FFF2-40B4-BE49-F238E27FC236}">
                <a16:creationId xmlns:a16="http://schemas.microsoft.com/office/drawing/2014/main" id="{7EA66598-58FB-450C-8FC7-0C5F55256BAA}"/>
              </a:ext>
            </a:extLst>
          </p:cNvPr>
          <p:cNvSpPr txBox="1"/>
          <p:nvPr/>
        </p:nvSpPr>
        <p:spPr>
          <a:xfrm>
            <a:off x="10726288" y="3974590"/>
            <a:ext cx="1301556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MX" sz="14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Soporte 24/7 junto con el líder; asesoría clave en tiempo real (comunicación social, legal, RRHH)</a:t>
            </a:r>
          </a:p>
        </p:txBody>
      </p:sp>
      <p:grpSp>
        <p:nvGrpSpPr>
          <p:cNvPr id="90" name="Group 13">
            <a:extLst>
              <a:ext uri="{FF2B5EF4-FFF2-40B4-BE49-F238E27FC236}">
                <a16:creationId xmlns:a16="http://schemas.microsoft.com/office/drawing/2014/main" id="{028D5588-5685-4D59-8551-C37BB38BF83D}"/>
              </a:ext>
            </a:extLst>
          </p:cNvPr>
          <p:cNvGrpSpPr/>
          <p:nvPr/>
        </p:nvGrpSpPr>
        <p:grpSpPr>
          <a:xfrm>
            <a:off x="10751605" y="1209931"/>
            <a:ext cx="1304043" cy="338554"/>
            <a:chOff x="10751605" y="1209931"/>
            <a:chExt cx="1304043" cy="338554"/>
          </a:xfrm>
        </p:grpSpPr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36C33BC-5FDB-41CF-9658-5C810BAD8168}"/>
                </a:ext>
              </a:extLst>
            </p:cNvPr>
            <p:cNvSpPr txBox="1"/>
            <p:nvPr/>
          </p:nvSpPr>
          <p:spPr>
            <a:xfrm>
              <a:off x="10983521" y="1209931"/>
              <a:ext cx="1072127" cy="3385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rPr>
                <a:t>Atención prehospitalaria</a:t>
              </a:r>
            </a:p>
          </p:txBody>
        </p:sp>
        <p:sp>
          <p:nvSpPr>
            <p:cNvPr id="92" name="Rectangle 54">
              <a:extLst>
                <a:ext uri="{FF2B5EF4-FFF2-40B4-BE49-F238E27FC236}">
                  <a16:creationId xmlns:a16="http://schemas.microsoft.com/office/drawing/2014/main" id="{4211C4D8-8BD4-4800-9995-20D232765D3E}"/>
                </a:ext>
              </a:extLst>
            </p:cNvPr>
            <p:cNvSpPr/>
            <p:nvPr/>
          </p:nvSpPr>
          <p:spPr>
            <a:xfrm>
              <a:off x="10751605" y="1303638"/>
              <a:ext cx="151141" cy="151141"/>
            </a:xfrm>
            <a:prstGeom prst="rect">
              <a:avLst/>
            </a:prstGeom>
            <a:solidFill>
              <a:srgbClr val="4AC1BA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3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22555" r="9388" b="22669"/>
          <a:stretch/>
        </p:blipFill>
        <p:spPr bwMode="auto">
          <a:xfrm>
            <a:off x="275307" y="1147727"/>
            <a:ext cx="1127985" cy="53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2. Slide Title">
            <a:extLst>
              <a:ext uri="{FF2B5EF4-FFF2-40B4-BE49-F238E27FC236}">
                <a16:creationId xmlns:a16="http://schemas.microsoft.com/office/drawing/2014/main" id="{D045B30F-D73B-40FF-96B8-47C621BA30A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72723" y="6282679"/>
            <a:ext cx="2914823" cy="3847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7A298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Sector Privado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5118146" y="1181852"/>
            <a:ext cx="1457740" cy="954107"/>
          </a:xfrm>
          <a:prstGeom prst="rect">
            <a:avLst/>
          </a:prstGeom>
          <a:solidFill>
            <a:srgbClr val="6F2C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Estatal de Contingencia COVID-19</a:t>
            </a:r>
          </a:p>
        </p:txBody>
      </p:sp>
      <p:cxnSp>
        <p:nvCxnSpPr>
          <p:cNvPr id="3" name="2 Conector recto"/>
          <p:cNvCxnSpPr>
            <a:stCxn id="48" idx="3"/>
            <a:endCxn id="71" idx="1"/>
          </p:cNvCxnSpPr>
          <p:nvPr/>
        </p:nvCxnSpPr>
        <p:spPr>
          <a:xfrm>
            <a:off x="6575886" y="1658906"/>
            <a:ext cx="7342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091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. Slide Title">
            <a:extLst>
              <a:ext uri="{FF2B5EF4-FFF2-40B4-BE49-F238E27FC236}">
                <a16:creationId xmlns:a16="http://schemas.microsoft.com/office/drawing/2014/main" id="{568AB95A-B059-4566-817D-0699A9D7AAB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59691"/>
            <a:ext cx="11082528" cy="76944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 Secretaría de Salud de Nuevo León ha realizado una extensa planeación, preparándonos para enfrentar diversos escenarios</a:t>
            </a:r>
          </a:p>
        </p:txBody>
      </p:sp>
      <p:sp>
        <p:nvSpPr>
          <p:cNvPr id="5" name="1. On-page tracker">
            <a:extLst>
              <a:ext uri="{FF2B5EF4-FFF2-40B4-BE49-F238E27FC236}">
                <a16:creationId xmlns:a16="http://schemas.microsoft.com/office/drawing/2014/main" id="{272AEE01-AD23-4E1A-ABC1-353BCEA343E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CUARTO DE RESPUESTA COVID-19</a:t>
            </a: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4815513A-EDE6-4B52-ADF8-4C8CFABC404D}"/>
              </a:ext>
            </a:extLst>
          </p:cNvPr>
          <p:cNvSpPr txBox="1"/>
          <p:nvPr/>
        </p:nvSpPr>
        <p:spPr>
          <a:xfrm>
            <a:off x="7694483" y="2584965"/>
            <a:ext cx="4141917" cy="3770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180000" lvl="1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60000" lvl="2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40000" lvl="3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/>
            </a:lvl4pPr>
            <a:lvl5pPr marL="720000" lvl="4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Personal de salud</a:t>
            </a: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Camas de terapia intensiva</a:t>
            </a: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Camas de hospitalización </a:t>
            </a: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Equipo medico (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e.g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Ventiladores)</a:t>
            </a: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Equipos de Protección Personal</a:t>
            </a: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Insumos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15E627B0-3D76-49A7-AB61-84015A0F2C8C}"/>
              </a:ext>
            </a:extLst>
          </p:cNvPr>
          <p:cNvGrpSpPr/>
          <p:nvPr/>
        </p:nvGrpSpPr>
        <p:grpSpPr>
          <a:xfrm>
            <a:off x="554735" y="2333448"/>
            <a:ext cx="5837714" cy="634581"/>
            <a:chOff x="554735" y="1674290"/>
            <a:chExt cx="5837714" cy="63458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78230884-9D59-4646-94FE-C7EEFD36AD22}"/>
                </a:ext>
              </a:extLst>
            </p:cNvPr>
            <p:cNvPicPr>
              <a:picLocks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4735" y="1674290"/>
              <a:ext cx="951870" cy="634581"/>
            </a:xfrm>
            <a:prstGeom prst="rect">
              <a:avLst/>
            </a:prstGeom>
            <a:ln>
              <a:solidFill>
                <a:srgbClr val="D0D0D0"/>
              </a:solidFill>
            </a:ln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F5229D37-04EA-4545-9940-7C8479ACA23B}"/>
                </a:ext>
              </a:extLst>
            </p:cNvPr>
            <p:cNvPicPr>
              <a:picLocks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82630" y="1674290"/>
              <a:ext cx="951870" cy="634581"/>
            </a:xfrm>
            <a:prstGeom prst="rect">
              <a:avLst/>
            </a:prstGeom>
            <a:ln>
              <a:solidFill>
                <a:srgbClr val="D0D0D0"/>
              </a:solidFill>
            </a:ln>
          </p:spPr>
        </p:pic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BB6E7B99-026A-41A1-BC10-9DA2218DC752}"/>
                </a:ext>
              </a:extLst>
            </p:cNvPr>
            <p:cNvSpPr txBox="1"/>
            <p:nvPr/>
          </p:nvSpPr>
          <p:spPr>
            <a:xfrm>
              <a:off x="1833739" y="1868470"/>
              <a:ext cx="951870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Wuhan</a:t>
              </a:r>
              <a:endPara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029E4A60-5C01-4F7E-9BB0-219F1C29D1E0}"/>
                </a:ext>
              </a:extLst>
            </p:cNvPr>
            <p:cNvSpPr txBox="1"/>
            <p:nvPr/>
          </p:nvSpPr>
          <p:spPr>
            <a:xfrm>
              <a:off x="4833641" y="1868470"/>
              <a:ext cx="1558808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Corea del Sur</a:t>
              </a:r>
              <a:endPara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F249057B-C7E0-4FEB-B8C3-2388EE8D7C65}"/>
              </a:ext>
            </a:extLst>
          </p:cNvPr>
          <p:cNvGrpSpPr/>
          <p:nvPr/>
        </p:nvGrpSpPr>
        <p:grpSpPr>
          <a:xfrm>
            <a:off x="554736" y="3441466"/>
            <a:ext cx="5212020" cy="634581"/>
            <a:chOff x="554736" y="2984659"/>
            <a:chExt cx="5212020" cy="634581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4E7FEB30-1AF4-4955-9FFE-0179931BBA12}"/>
                </a:ext>
              </a:extLst>
            </p:cNvPr>
            <p:cNvPicPr>
              <a:picLocks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82630" y="2984659"/>
              <a:ext cx="951870" cy="634581"/>
            </a:xfrm>
            <a:prstGeom prst="rect">
              <a:avLst/>
            </a:prstGeom>
            <a:ln>
              <a:solidFill>
                <a:srgbClr val="D0D0D0"/>
              </a:solidFill>
            </a:ln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7B556D80-FC80-4C93-8041-90B417B41A13}"/>
                </a:ext>
              </a:extLst>
            </p:cNvPr>
            <p:cNvPicPr>
              <a:picLocks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4736" y="2984659"/>
              <a:ext cx="951870" cy="634581"/>
            </a:xfrm>
            <a:prstGeom prst="rect">
              <a:avLst/>
            </a:prstGeom>
            <a:ln>
              <a:solidFill>
                <a:srgbClr val="D0D0D0"/>
              </a:solidFill>
            </a:ln>
          </p:spPr>
        </p:pic>
        <p:sp>
          <p:nvSpPr>
            <p:cNvPr id="15" name="TextBox 26">
              <a:extLst>
                <a:ext uri="{FF2B5EF4-FFF2-40B4-BE49-F238E27FC236}">
                  <a16:creationId xmlns:a16="http://schemas.microsoft.com/office/drawing/2014/main" id="{4BAAF2E8-56C6-478B-81D6-98A9DA66676F}"/>
                </a:ext>
              </a:extLst>
            </p:cNvPr>
            <p:cNvSpPr txBox="1"/>
            <p:nvPr/>
          </p:nvSpPr>
          <p:spPr>
            <a:xfrm>
              <a:off x="1833739" y="3178839"/>
              <a:ext cx="951870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Italia</a:t>
              </a:r>
              <a:endPara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6" name="TextBox 27">
              <a:extLst>
                <a:ext uri="{FF2B5EF4-FFF2-40B4-BE49-F238E27FC236}">
                  <a16:creationId xmlns:a16="http://schemas.microsoft.com/office/drawing/2014/main" id="{DB32F1B9-64A3-4A3C-85A0-8F1FDF88FC81}"/>
                </a:ext>
              </a:extLst>
            </p:cNvPr>
            <p:cNvSpPr txBox="1"/>
            <p:nvPr/>
          </p:nvSpPr>
          <p:spPr>
            <a:xfrm>
              <a:off x="4833641" y="3178839"/>
              <a:ext cx="93311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Seattle</a:t>
              </a:r>
              <a:endPara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17" name="Group 8">
            <a:extLst>
              <a:ext uri="{FF2B5EF4-FFF2-40B4-BE49-F238E27FC236}">
                <a16:creationId xmlns:a16="http://schemas.microsoft.com/office/drawing/2014/main" id="{6E782CAF-DE8E-49A4-AC8F-28D378A05FAF}"/>
              </a:ext>
            </a:extLst>
          </p:cNvPr>
          <p:cNvGrpSpPr/>
          <p:nvPr/>
        </p:nvGrpSpPr>
        <p:grpSpPr>
          <a:xfrm>
            <a:off x="554736" y="4524552"/>
            <a:ext cx="5715447" cy="634581"/>
            <a:chOff x="554736" y="4259661"/>
            <a:chExt cx="5715447" cy="634581"/>
          </a:xfrm>
        </p:grpSpPr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1DE1E25F-DFD9-48FB-A093-B7171F24DC34}"/>
                </a:ext>
              </a:extLst>
            </p:cNvPr>
            <p:cNvPicPr>
              <a:picLocks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82630" y="4259661"/>
              <a:ext cx="951870" cy="634581"/>
            </a:xfrm>
            <a:prstGeom prst="rect">
              <a:avLst/>
            </a:prstGeom>
            <a:ln>
              <a:solidFill>
                <a:srgbClr val="D0D0D0"/>
              </a:solidFill>
            </a:ln>
          </p:spPr>
        </p:pic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6788A80D-725B-43E8-8FB4-4E4FB5BA96D2}"/>
                </a:ext>
              </a:extLst>
            </p:cNvPr>
            <p:cNvPicPr>
              <a:picLocks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4736" y="4259661"/>
              <a:ext cx="951870" cy="634581"/>
            </a:xfrm>
            <a:prstGeom prst="rect">
              <a:avLst/>
            </a:prstGeom>
            <a:ln>
              <a:solidFill>
                <a:srgbClr val="D0D0D0"/>
              </a:solidFill>
            </a:ln>
          </p:spPr>
        </p:pic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505DFC67-46F9-4207-9F73-0F3912A3B5A4}"/>
                </a:ext>
              </a:extLst>
            </p:cNvPr>
            <p:cNvSpPr txBox="1"/>
            <p:nvPr/>
          </p:nvSpPr>
          <p:spPr>
            <a:xfrm>
              <a:off x="1833739" y="4453841"/>
              <a:ext cx="1465416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Nueva York</a:t>
              </a:r>
              <a:endPara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1" name="TextBox 29">
              <a:extLst>
                <a:ext uri="{FF2B5EF4-FFF2-40B4-BE49-F238E27FC236}">
                  <a16:creationId xmlns:a16="http://schemas.microsoft.com/office/drawing/2014/main" id="{6EEBAB3B-58FA-4447-A417-2113679D2841}"/>
                </a:ext>
              </a:extLst>
            </p:cNvPr>
            <p:cNvSpPr txBox="1"/>
            <p:nvPr/>
          </p:nvSpPr>
          <p:spPr>
            <a:xfrm>
              <a:off x="4833641" y="4453841"/>
              <a:ext cx="1436542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Singapore</a:t>
              </a:r>
              <a:endPara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6297E592-ED74-4A63-80E8-D6793E644667}"/>
              </a:ext>
            </a:extLst>
          </p:cNvPr>
          <p:cNvGrpSpPr/>
          <p:nvPr/>
        </p:nvGrpSpPr>
        <p:grpSpPr>
          <a:xfrm>
            <a:off x="560789" y="5544674"/>
            <a:ext cx="2738366" cy="634581"/>
            <a:chOff x="560789" y="5544674"/>
            <a:chExt cx="2738366" cy="634581"/>
          </a:xfrm>
        </p:grpSpPr>
        <p:pic>
          <p:nvPicPr>
            <p:cNvPr id="23" name="Picture 21">
              <a:extLst>
                <a:ext uri="{FF2B5EF4-FFF2-40B4-BE49-F238E27FC236}">
                  <a16:creationId xmlns:a16="http://schemas.microsoft.com/office/drawing/2014/main" id="{BAAB9612-AB7F-499D-98EF-0597BC4CBA10}"/>
                </a:ext>
              </a:extLst>
            </p:cNvPr>
            <p:cNvPicPr>
              <a:picLocks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0789" y="5544674"/>
              <a:ext cx="951870" cy="634581"/>
            </a:xfrm>
            <a:prstGeom prst="rect">
              <a:avLst/>
            </a:prstGeom>
            <a:ln>
              <a:solidFill>
                <a:srgbClr val="D0D0D0"/>
              </a:solidFill>
            </a:ln>
          </p:spPr>
        </p:pic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AA7ACD6B-FAC6-4245-A163-C1CC6E19EC23}"/>
                </a:ext>
              </a:extLst>
            </p:cNvPr>
            <p:cNvSpPr txBox="1"/>
            <p:nvPr/>
          </p:nvSpPr>
          <p:spPr>
            <a:xfrm>
              <a:off x="1833739" y="5615743"/>
              <a:ext cx="1465416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Proyecciones Federales</a:t>
              </a:r>
              <a:endPara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25" name="ChevronBlue 37">
            <a:extLst>
              <a:ext uri="{FF2B5EF4-FFF2-40B4-BE49-F238E27FC236}">
                <a16:creationId xmlns:a16="http://schemas.microsoft.com/office/drawing/2014/main" id="{B866CEA5-7ECA-4E1F-8A70-7EFA167D098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223419" y="3828066"/>
            <a:ext cx="396228" cy="396228"/>
            <a:chOff x="1016000" y="1016000"/>
            <a:chExt cx="396228" cy="396228"/>
          </a:xfrm>
        </p:grpSpPr>
        <p:sp>
          <p:nvSpPr>
            <p:cNvPr id="26" name="Oval 34">
              <a:extLst>
                <a:ext uri="{FF2B5EF4-FFF2-40B4-BE49-F238E27FC236}">
                  <a16:creationId xmlns:a16="http://schemas.microsoft.com/office/drawing/2014/main" id="{E7010140-4984-43BB-B656-2F0219F2B9DC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rgbClr val="7A2982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Freeform: Shape 35">
              <a:extLst>
                <a:ext uri="{FF2B5EF4-FFF2-40B4-BE49-F238E27FC236}">
                  <a16:creationId xmlns:a16="http://schemas.microsoft.com/office/drawing/2014/main" id="{8FDC44D3-5904-41AB-B31D-52E1FB79D5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567" y="1118521"/>
              <a:ext cx="103571" cy="195256"/>
            </a:xfrm>
            <a:custGeom>
              <a:avLst/>
              <a:gdLst/>
              <a:ahLst/>
              <a:cxnLst/>
              <a:rect l="0" t="0" r="0" b="0"/>
              <a:pathLst>
                <a:path w="103601" h="195312">
                  <a:moveTo>
                    <a:pt x="9358" y="193790"/>
                  </a:moveTo>
                  <a:lnTo>
                    <a:pt x="101575" y="101574"/>
                  </a:lnTo>
                  <a:lnTo>
                    <a:pt x="103600" y="99549"/>
                  </a:lnTo>
                  <a:lnTo>
                    <a:pt x="103600" y="96266"/>
                  </a:lnTo>
                  <a:lnTo>
                    <a:pt x="101575" y="94241"/>
                  </a:lnTo>
                  <a:lnTo>
                    <a:pt x="9358" y="2025"/>
                  </a:lnTo>
                  <a:lnTo>
                    <a:pt x="7332" y="0"/>
                  </a:lnTo>
                  <a:lnTo>
                    <a:pt x="4049" y="0"/>
                  </a:lnTo>
                  <a:lnTo>
                    <a:pt x="2026" y="2025"/>
                  </a:lnTo>
                  <a:lnTo>
                    <a:pt x="0" y="4048"/>
                  </a:lnTo>
                  <a:lnTo>
                    <a:pt x="0" y="7331"/>
                  </a:lnTo>
                  <a:lnTo>
                    <a:pt x="2026" y="9357"/>
                  </a:lnTo>
                  <a:lnTo>
                    <a:pt x="90576" y="97907"/>
                  </a:lnTo>
                  <a:lnTo>
                    <a:pt x="2026" y="186459"/>
                  </a:lnTo>
                  <a:lnTo>
                    <a:pt x="0" y="188483"/>
                  </a:lnTo>
                  <a:lnTo>
                    <a:pt x="0" y="191766"/>
                  </a:lnTo>
                  <a:lnTo>
                    <a:pt x="2026" y="193790"/>
                  </a:lnTo>
                  <a:lnTo>
                    <a:pt x="3040" y="194805"/>
                  </a:lnTo>
                  <a:lnTo>
                    <a:pt x="4366" y="195311"/>
                  </a:lnTo>
                  <a:lnTo>
                    <a:pt x="5692" y="195311"/>
                  </a:lnTo>
                  <a:lnTo>
                    <a:pt x="7017" y="195311"/>
                  </a:lnTo>
                  <a:lnTo>
                    <a:pt x="8348" y="194805"/>
                  </a:lnTo>
                  <a:close/>
                </a:path>
              </a:pathLst>
            </a:custGeom>
            <a:solidFill>
              <a:srgbClr val="FFFFFF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39">
            <a:extLst>
              <a:ext uri="{FF2B5EF4-FFF2-40B4-BE49-F238E27FC236}">
                <a16:creationId xmlns:a16="http://schemas.microsoft.com/office/drawing/2014/main" id="{08277777-1A68-4CC0-9668-9CA646E42869}"/>
              </a:ext>
            </a:extLst>
          </p:cNvPr>
          <p:cNvSpPr txBox="1"/>
          <p:nvPr/>
        </p:nvSpPr>
        <p:spPr>
          <a:xfrm>
            <a:off x="6971188" y="2036111"/>
            <a:ext cx="46551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180000" lvl="1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60000" lvl="2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40000" lvl="3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/>
            </a:lvl4pPr>
            <a:lvl5pPr marL="720000" lvl="4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7A298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Areas para  planeación estatal</a:t>
            </a:r>
            <a:r>
              <a:rPr lang="es-MX" sz="2000" b="1">
                <a:solidFill>
                  <a:srgbClr val="7A2982"/>
                </a:solidFill>
                <a:latin typeface="Arial" pitchFamily="34" charset="0"/>
                <a:cs typeface="Arial" pitchFamily="34" charset="0"/>
              </a:rPr>
              <a:t>: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7A298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CustomIcon">
            <a:extLst>
              <a:ext uri="{FF2B5EF4-FFF2-40B4-BE49-F238E27FC236}">
                <a16:creationId xmlns:a16="http://schemas.microsoft.com/office/drawing/2014/main" id="{2E2B7F3C-D3E1-490C-B730-07485C5F4D0B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188" y="3930587"/>
            <a:ext cx="445914" cy="409836"/>
          </a:xfrm>
          <a:prstGeom prst="rect">
            <a:avLst/>
          </a:prstGeom>
        </p:spPr>
      </p:pic>
      <p:pic>
        <p:nvPicPr>
          <p:cNvPr id="30" name="CustomIcon">
            <a:extLst>
              <a:ext uri="{FF2B5EF4-FFF2-40B4-BE49-F238E27FC236}">
                <a16:creationId xmlns:a16="http://schemas.microsoft.com/office/drawing/2014/main" id="{ACB1E65B-2F1C-4BA6-81B4-249DAC7A924F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cstate="print">
            <a:extLst/>
          </a:blip>
          <a:stretch>
            <a:fillRect/>
          </a:stretch>
        </p:blipFill>
        <p:spPr>
          <a:xfrm>
            <a:off x="6924809" y="2574822"/>
            <a:ext cx="445914" cy="409836"/>
          </a:xfrm>
          <a:prstGeom prst="rect">
            <a:avLst/>
          </a:prstGeom>
        </p:spPr>
      </p:pic>
      <p:pic>
        <p:nvPicPr>
          <p:cNvPr id="31" name="CustomIcon">
            <a:extLst>
              <a:ext uri="{FF2B5EF4-FFF2-40B4-BE49-F238E27FC236}">
                <a16:creationId xmlns:a16="http://schemas.microsoft.com/office/drawing/2014/main" id="{AE87E392-702A-4F42-B05B-8BD9BEDCCDBB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809" y="3290867"/>
            <a:ext cx="445914" cy="409836"/>
          </a:xfrm>
          <a:prstGeom prst="rect">
            <a:avLst/>
          </a:prstGeom>
        </p:spPr>
      </p:pic>
      <p:pic>
        <p:nvPicPr>
          <p:cNvPr id="32" name="CustomIcon">
            <a:extLst>
              <a:ext uri="{FF2B5EF4-FFF2-40B4-BE49-F238E27FC236}">
                <a16:creationId xmlns:a16="http://schemas.microsoft.com/office/drawing/2014/main" id="{A6107F7A-929F-4302-ABA4-A43C330DE95C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cstate="print">
            <a:extLst/>
          </a:blip>
          <a:stretch>
            <a:fillRect/>
          </a:stretch>
        </p:blipFill>
        <p:spPr>
          <a:xfrm>
            <a:off x="6914870" y="4554075"/>
            <a:ext cx="445914" cy="409836"/>
          </a:xfrm>
          <a:prstGeom prst="rect">
            <a:avLst/>
          </a:prstGeom>
        </p:spPr>
      </p:pic>
      <p:pic>
        <p:nvPicPr>
          <p:cNvPr id="33" name="CustomIcon">
            <a:extLst>
              <a:ext uri="{FF2B5EF4-FFF2-40B4-BE49-F238E27FC236}">
                <a16:creationId xmlns:a16="http://schemas.microsoft.com/office/drawing/2014/main" id="{33E82E63-427C-4F25-BA7B-64A0840CE9E2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cstate="print">
            <a:extLst/>
          </a:blip>
          <a:stretch>
            <a:fillRect/>
          </a:stretch>
        </p:blipFill>
        <p:spPr>
          <a:xfrm>
            <a:off x="7022629" y="5901752"/>
            <a:ext cx="445914" cy="409836"/>
          </a:xfrm>
          <a:prstGeom prst="rect">
            <a:avLst/>
          </a:prstGeom>
        </p:spPr>
      </p:pic>
      <p:pic>
        <p:nvPicPr>
          <p:cNvPr id="34" name="CustomIcon">
            <a:extLst>
              <a:ext uri="{FF2B5EF4-FFF2-40B4-BE49-F238E27FC236}">
                <a16:creationId xmlns:a16="http://schemas.microsoft.com/office/drawing/2014/main" id="{9F329DAC-413E-4393-9D3C-3C0472E248EE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553" y="5195847"/>
            <a:ext cx="445914" cy="409836"/>
          </a:xfrm>
          <a:prstGeom prst="rect">
            <a:avLst/>
          </a:prstGeom>
        </p:spPr>
      </p:pic>
      <p:sp>
        <p:nvSpPr>
          <p:cNvPr id="35" name="TextBox 42">
            <a:extLst>
              <a:ext uri="{FF2B5EF4-FFF2-40B4-BE49-F238E27FC236}">
                <a16:creationId xmlns:a16="http://schemas.microsoft.com/office/drawing/2014/main" id="{9FACE150-D5C1-4879-AD02-AF9506C25BA8}"/>
              </a:ext>
            </a:extLst>
          </p:cNvPr>
          <p:cNvSpPr txBox="1"/>
          <p:nvPr/>
        </p:nvSpPr>
        <p:spPr>
          <a:xfrm>
            <a:off x="605996" y="1525043"/>
            <a:ext cx="540427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180000" lvl="1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60000" lvl="2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40000" lvl="3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dirty="0"/>
            </a:lvl4pPr>
            <a:lvl5pPr marL="720000" lvl="4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7A298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Algunos de los escenarios considerados: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7A298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8005723" y="863059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LineBasicVerticalDefault 32">
            <a:extLst>
              <a:ext uri="{FF2B5EF4-FFF2-40B4-BE49-F238E27FC236}">
                <a16:creationId xmlns:a16="http://schemas.microsoft.com/office/drawing/2014/main" id="{B535E03B-D83D-4CE2-97C3-C1B9D9869E1D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6421533" y="986264"/>
            <a:ext cx="0" cy="5524264"/>
          </a:xfrm>
          <a:prstGeom prst="straightConnector1">
            <a:avLst/>
          </a:prstGeom>
          <a:noFill/>
          <a:ln w="12700" cap="flat" cmpd="sng" algn="ctr">
            <a:solidFill>
              <a:srgbClr val="7A2982"/>
            </a:solidFill>
            <a:prstDash val="lgDash"/>
            <a:miter lim="800000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423222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. On-page tracker">
            <a:extLst>
              <a:ext uri="{FF2B5EF4-FFF2-40B4-BE49-F238E27FC236}">
                <a16:creationId xmlns:a16="http://schemas.microsoft.com/office/drawing/2014/main" id="{EC517CA6-FF89-4907-97A7-32F8FD20B98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54735" y="2320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CUARTO DE RESPUESTA COVID-19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7935CB9A-C4F8-45E0-91B0-94B573356833}"/>
              </a:ext>
            </a:extLst>
          </p:cNvPr>
          <p:cNvGrpSpPr/>
          <p:nvPr/>
        </p:nvGrpSpPr>
        <p:grpSpPr>
          <a:xfrm>
            <a:off x="8337551" y="1814127"/>
            <a:ext cx="3314476" cy="3889963"/>
            <a:chOff x="4543869" y="1425423"/>
            <a:chExt cx="3314476" cy="3889963"/>
          </a:xfrm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806A9345-47EF-4AB0-8683-D50B3E618E05}"/>
                </a:ext>
              </a:extLst>
            </p:cNvPr>
            <p:cNvSpPr/>
            <p:nvPr/>
          </p:nvSpPr>
          <p:spPr>
            <a:xfrm>
              <a:off x="4543869" y="2313920"/>
              <a:ext cx="3299709" cy="3001466"/>
            </a:xfrm>
            <a:prstGeom prst="rect">
              <a:avLst/>
            </a:prstGeom>
            <a:solidFill>
              <a:srgbClr val="7A2982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2821B000-91AC-453E-A1E7-E9633458E81E}"/>
                </a:ext>
              </a:extLst>
            </p:cNvPr>
            <p:cNvSpPr txBox="1"/>
            <p:nvPr/>
          </p:nvSpPr>
          <p:spPr>
            <a:xfrm>
              <a:off x="4543869" y="1425423"/>
              <a:ext cx="3299709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A2982"/>
                  </a:solidFill>
                  <a:effectLst/>
                  <a:uLnTx/>
                  <a:uFillTx/>
                  <a:latin typeface="Arial" pitchFamily="34" charset="0"/>
                </a:rPr>
                <a:t>Expandir la Capacidad Hospitalaria y de Personal</a:t>
              </a:r>
            </a:p>
          </p:txBody>
        </p:sp>
        <p:pic>
          <p:nvPicPr>
            <p:cNvPr id="25" name="CustomIcon">
              <a:extLst>
                <a:ext uri="{FF2B5EF4-FFF2-40B4-BE49-F238E27FC236}">
                  <a16:creationId xmlns:a16="http://schemas.microsoft.com/office/drawing/2014/main" id="{0A1AF85D-C56F-4684-9BC3-CB0C8204243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/>
            </a:blip>
            <a:stretch>
              <a:fillRect/>
            </a:stretch>
          </p:blipFill>
          <p:spPr>
            <a:xfrm>
              <a:off x="4657885" y="2945021"/>
              <a:ext cx="1739263" cy="1739263"/>
            </a:xfrm>
            <a:prstGeom prst="rect">
              <a:avLst/>
            </a:prstGeom>
          </p:spPr>
        </p:pic>
        <p:pic>
          <p:nvPicPr>
            <p:cNvPr id="26" name="CustomIcon">
              <a:extLst>
                <a:ext uri="{FF2B5EF4-FFF2-40B4-BE49-F238E27FC236}">
                  <a16:creationId xmlns:a16="http://schemas.microsoft.com/office/drawing/2014/main" id="{6B0759E0-17DE-4F60-99B0-FC8649356DF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>
              <a:extLst/>
            </a:blip>
            <a:stretch>
              <a:fillRect/>
            </a:stretch>
          </p:blipFill>
          <p:spPr>
            <a:xfrm>
              <a:off x="6277197" y="3013499"/>
              <a:ext cx="1581148" cy="1581148"/>
            </a:xfrm>
            <a:prstGeom prst="rect">
              <a:avLst/>
            </a:prstGeom>
          </p:spPr>
        </p:pic>
      </p:grpSp>
      <p:grpSp>
        <p:nvGrpSpPr>
          <p:cNvPr id="27" name="Group 13">
            <a:extLst>
              <a:ext uri="{FF2B5EF4-FFF2-40B4-BE49-F238E27FC236}">
                <a16:creationId xmlns:a16="http://schemas.microsoft.com/office/drawing/2014/main" id="{062050BB-82F7-47D5-9562-B28A95F85180}"/>
              </a:ext>
            </a:extLst>
          </p:cNvPr>
          <p:cNvGrpSpPr/>
          <p:nvPr/>
        </p:nvGrpSpPr>
        <p:grpSpPr>
          <a:xfrm>
            <a:off x="554735" y="1814127"/>
            <a:ext cx="3299709" cy="3889963"/>
            <a:chOff x="554735" y="1425423"/>
            <a:chExt cx="3299709" cy="3889963"/>
          </a:xfrm>
        </p:grpSpPr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DDD17189-3829-455D-B9D5-F027D8E6FFB8}"/>
                </a:ext>
              </a:extLst>
            </p:cNvPr>
            <p:cNvSpPr/>
            <p:nvPr/>
          </p:nvSpPr>
          <p:spPr>
            <a:xfrm>
              <a:off x="554735" y="2313920"/>
              <a:ext cx="3299709" cy="3001466"/>
            </a:xfrm>
            <a:prstGeom prst="rect">
              <a:avLst/>
            </a:prstGeom>
            <a:solidFill>
              <a:srgbClr val="7A2982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9D494155-DC71-4DC5-B26E-2702D9178BCB}"/>
                </a:ext>
              </a:extLst>
            </p:cNvPr>
            <p:cNvSpPr txBox="1"/>
            <p:nvPr/>
          </p:nvSpPr>
          <p:spPr>
            <a:xfrm>
              <a:off x="554735" y="1425423"/>
              <a:ext cx="3299709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A2982"/>
                  </a:solidFill>
                  <a:effectLst/>
                  <a:uLnTx/>
                  <a:uFillTx/>
                  <a:latin typeface="Arial" pitchFamily="34" charset="0"/>
                </a:rPr>
                <a:t>Mitigar y Suprimir el Número de Contagios</a:t>
              </a:r>
            </a:p>
          </p:txBody>
        </p:sp>
        <p:pic>
          <p:nvPicPr>
            <p:cNvPr id="30" name="CustomIcon">
              <a:extLst>
                <a:ext uri="{FF2B5EF4-FFF2-40B4-BE49-F238E27FC236}">
                  <a16:creationId xmlns:a16="http://schemas.microsoft.com/office/drawing/2014/main" id="{1E672B7F-9A23-4251-B58C-E76C97217FC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>
              <a:extLst/>
            </a:blip>
            <a:stretch>
              <a:fillRect/>
            </a:stretch>
          </p:blipFill>
          <p:spPr>
            <a:xfrm>
              <a:off x="794293" y="2459084"/>
              <a:ext cx="2648494" cy="2648494"/>
            </a:xfrm>
            <a:prstGeom prst="rect">
              <a:avLst/>
            </a:prstGeom>
          </p:spPr>
        </p:pic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99D0C3C5-27DF-4237-A5E8-8E1A6F9BE39C}"/>
              </a:ext>
            </a:extLst>
          </p:cNvPr>
          <p:cNvGrpSpPr/>
          <p:nvPr/>
        </p:nvGrpSpPr>
        <p:grpSpPr>
          <a:xfrm>
            <a:off x="4446141" y="1814127"/>
            <a:ext cx="3299713" cy="3889963"/>
            <a:chOff x="8337555" y="1425423"/>
            <a:chExt cx="3299713" cy="3889963"/>
          </a:xfrm>
        </p:grpSpPr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B28A369C-5AFD-4AF7-95B5-6DF34B2B0B6C}"/>
                </a:ext>
              </a:extLst>
            </p:cNvPr>
            <p:cNvSpPr/>
            <p:nvPr/>
          </p:nvSpPr>
          <p:spPr>
            <a:xfrm>
              <a:off x="8337559" y="2313920"/>
              <a:ext cx="3299709" cy="3001466"/>
            </a:xfrm>
            <a:prstGeom prst="rect">
              <a:avLst/>
            </a:prstGeom>
            <a:solidFill>
              <a:srgbClr val="7A2982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9">
              <a:extLst>
                <a:ext uri="{FF2B5EF4-FFF2-40B4-BE49-F238E27FC236}">
                  <a16:creationId xmlns:a16="http://schemas.microsoft.com/office/drawing/2014/main" id="{D9FADA96-E2B5-40BF-83C8-9BCCDF66B327}"/>
                </a:ext>
              </a:extLst>
            </p:cNvPr>
            <p:cNvSpPr txBox="1"/>
            <p:nvPr/>
          </p:nvSpPr>
          <p:spPr>
            <a:xfrm>
              <a:off x="8337555" y="1425423"/>
              <a:ext cx="3299709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180000" lvl="1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60000" lvl="2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40000" lvl="3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lang="en-US" sz="1600" dirty="0"/>
              </a:lvl4pPr>
              <a:lvl5pPr marL="720000" lvl="4" indent="-180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A2982"/>
                  </a:solidFill>
                  <a:effectLst/>
                  <a:uLnTx/>
                  <a:uFillTx/>
                  <a:latin typeface="Arial" pitchFamily="34" charset="0"/>
                </a:rPr>
                <a:t>Coordinar la Distribución de Insumos y Equipo de Protección Personal</a:t>
              </a:r>
            </a:p>
          </p:txBody>
        </p:sp>
        <p:pic>
          <p:nvPicPr>
            <p:cNvPr id="34" name="CustomIcon">
              <a:extLst>
                <a:ext uri="{FF2B5EF4-FFF2-40B4-BE49-F238E27FC236}">
                  <a16:creationId xmlns:a16="http://schemas.microsoft.com/office/drawing/2014/main" id="{94A9BBDA-0FD8-4B46-873A-29ADFFF66DF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>
              <a:extLst/>
            </a:blip>
            <a:stretch>
              <a:fillRect/>
            </a:stretch>
          </p:blipFill>
          <p:spPr>
            <a:xfrm>
              <a:off x="8851208" y="2869344"/>
              <a:ext cx="2104508" cy="2104508"/>
            </a:xfrm>
            <a:prstGeom prst="rect">
              <a:avLst/>
            </a:prstGeom>
          </p:spPr>
        </p:pic>
      </p:grpSp>
      <p:sp>
        <p:nvSpPr>
          <p:cNvPr id="35" name="Rectangle 14">
            <a:extLst>
              <a:ext uri="{FF2B5EF4-FFF2-40B4-BE49-F238E27FC236}">
                <a16:creationId xmlns:a16="http://schemas.microsoft.com/office/drawing/2014/main" id="{DCD11F07-6AC7-409A-AC61-01F06381600F}"/>
              </a:ext>
            </a:extLst>
          </p:cNvPr>
          <p:cNvSpPr/>
          <p:nvPr/>
        </p:nvSpPr>
        <p:spPr>
          <a:xfrm>
            <a:off x="4180115" y="1407125"/>
            <a:ext cx="7780238" cy="4777600"/>
          </a:xfrm>
          <a:prstGeom prst="rect">
            <a:avLst/>
          </a:prstGeom>
          <a:noFill/>
          <a:ln w="12700" cap="sq" cmpd="sng" algn="ctr">
            <a:solidFill>
              <a:srgbClr val="7A298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2. Slide Title">
            <a:extLst>
              <a:ext uri="{FF2B5EF4-FFF2-40B4-BE49-F238E27FC236}">
                <a16:creationId xmlns:a16="http://schemas.microsoft.com/office/drawing/2014/main" id="{8E421124-2291-4657-9247-51F9A2CB458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4736" y="451737"/>
            <a:ext cx="11082528" cy="769441"/>
          </a:xfrm>
        </p:spPr>
        <p:txBody>
          <a:bodyPr>
            <a:noAutofit/>
          </a:bodyPr>
          <a:lstStyle/>
          <a:p>
            <a:r>
              <a:rPr lang="es-MX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Las acciones coordinadas en el Cuarto de Respuesta están enfocadas en 3 áreas prioritarias: </a:t>
            </a:r>
          </a:p>
        </p:txBody>
      </p:sp>
    </p:spTree>
    <p:extLst>
      <p:ext uri="{BB962C8B-B14F-4D97-AF65-F5344CB8AC3E}">
        <p14:creationId xmlns:p14="http://schemas.microsoft.com/office/powerpoint/2010/main" val="2163689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476274" y="378241"/>
            <a:ext cx="4232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ACCIONES ESTATALES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797615" y="1007036"/>
            <a:ext cx="4606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Comando unificado del Estado: Centro Estatal de Contingencia  COVID</a:t>
            </a:r>
          </a:p>
        </p:txBody>
      </p:sp>
      <p:pic>
        <p:nvPicPr>
          <p:cNvPr id="90116" name="Picture 4" descr="C:\Users\SANTIL~1\AppData\Local\Temp\IMG_84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" y="1713718"/>
            <a:ext cx="4457501" cy="44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7478" y="1511914"/>
            <a:ext cx="4457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Consultoría Externa</a:t>
            </a:r>
          </a:p>
        </p:txBody>
      </p:sp>
      <p:pic>
        <p:nvPicPr>
          <p:cNvPr id="69634" name="Picture 2" descr="C:\Users\SANTIL~1\AppData\Local\Temp\PHOTO-2020-05-06-14-38-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832" y="1714922"/>
            <a:ext cx="3376072" cy="30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839" r="2401"/>
          <a:stretch/>
        </p:blipFill>
        <p:spPr bwMode="auto">
          <a:xfrm>
            <a:off x="7412832" y="4246152"/>
            <a:ext cx="3376071" cy="214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05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6"/>
          <p:cNvSpPr/>
          <p:nvPr/>
        </p:nvSpPr>
        <p:spPr>
          <a:xfrm>
            <a:off x="6617847" y="4095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ACCIONES </a:t>
            </a: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6921795" y="3902989"/>
            <a:ext cx="4710224" cy="13428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1800" dirty="0">
                <a:latin typeface="Arial" pitchFamily="34" charset="0"/>
                <a:cs typeface="Arial" pitchFamily="34" charset="0"/>
              </a:rPr>
              <a:t>Decreto en Diario Oficial</a:t>
            </a:r>
          </a:p>
          <a:p>
            <a:pPr marL="0" indent="0" algn="just">
              <a:buNone/>
            </a:pPr>
            <a:r>
              <a:rPr lang="es-MX" sz="1800" dirty="0">
                <a:latin typeface="Arial" pitchFamily="34" charset="0"/>
                <a:cs typeface="Arial" pitchFamily="34" charset="0"/>
              </a:rPr>
              <a:t>Primer acuerdo se realizó 19 de Marzo 2020 y se han ido actualizando al día 30 de Abril de 2020.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67547" y="1601049"/>
            <a:ext cx="11196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De acuerdo a los escenarios  Nuevo León se adelantó a  las acciones de   distanciamiento social.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t="22300" r="14864" b="2582"/>
          <a:stretch/>
        </p:blipFill>
        <p:spPr bwMode="auto">
          <a:xfrm>
            <a:off x="467547" y="2925711"/>
            <a:ext cx="6305898" cy="351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423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6"/>
          <p:cNvSpPr/>
          <p:nvPr/>
        </p:nvSpPr>
        <p:spPr>
          <a:xfrm>
            <a:off x="6617847" y="4095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ACCIONES Y OPERATIVOS COVID</a:t>
            </a: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5961634" y="3859486"/>
            <a:ext cx="4798297" cy="655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dirty="0">
                <a:latin typeface="Arial" pitchFamily="34" charset="0"/>
                <a:cs typeface="Arial" pitchFamily="34" charset="0"/>
              </a:rPr>
              <a:t>Central de Autobuses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78" y="1243871"/>
            <a:ext cx="4009518" cy="267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/>
          <a:stretch/>
        </p:blipFill>
        <p:spPr bwMode="auto">
          <a:xfrm>
            <a:off x="5961634" y="1129624"/>
            <a:ext cx="4798298" cy="267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274178" y="3939465"/>
            <a:ext cx="4009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Aeropuertos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446048" y="5058690"/>
            <a:ext cx="4101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Filtros Sanitarios en Carreteras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19" y="4406748"/>
            <a:ext cx="3798728" cy="227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87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772E111-DE61-4184-87D9-98E929B9ADCD}"/>
              </a:ext>
            </a:extLst>
          </p:cNvPr>
          <p:cNvSpPr/>
          <p:nvPr/>
        </p:nvSpPr>
        <p:spPr>
          <a:xfrm>
            <a:off x="655501" y="1545468"/>
            <a:ext cx="105406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" pitchFamily="34" charset="0"/>
                <a:cs typeface="Arial" pitchFamily="34" charset="0"/>
              </a:rPr>
              <a:t>Finales de Enero al  04 de mayo del 2020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MX" sz="1600" dirty="0">
              <a:latin typeface="Arial" pitchFamily="34" charset="0"/>
              <a:cs typeface="Arial" pitchFamily="34" charset="0"/>
            </a:endParaRPr>
          </a:p>
          <a:p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58798" y="390495"/>
            <a:ext cx="5261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     </a:t>
            </a: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MEDIOS DE COMUNICACIÓN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772E111-DE61-4184-87D9-98E929B9ADCD}"/>
              </a:ext>
            </a:extLst>
          </p:cNvPr>
          <p:cNvSpPr/>
          <p:nvPr/>
        </p:nvSpPr>
        <p:spPr>
          <a:xfrm>
            <a:off x="668201" y="2300720"/>
            <a:ext cx="102768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59 Ruedas de Prensa</a:t>
            </a:r>
          </a:p>
          <a:p>
            <a:endParaRPr lang="es-MX" sz="2000" dirty="0">
              <a:latin typeface="Arial" pitchFamily="34" charset="0"/>
              <a:cs typeface="Arial" pitchFamily="34" charset="0"/>
            </a:endParaRPr>
          </a:p>
          <a:p>
            <a:r>
              <a:rPr lang="es-MX" sz="2000" dirty="0">
                <a:latin typeface="Arial" pitchFamily="34" charset="0"/>
                <a:cs typeface="Arial" pitchFamily="34" charset="0"/>
              </a:rPr>
              <a:t>27 entrevistas para Televisión</a:t>
            </a:r>
          </a:p>
          <a:p>
            <a:endParaRPr lang="es-MX" sz="2000" dirty="0">
              <a:latin typeface="Arial" pitchFamily="34" charset="0"/>
              <a:cs typeface="Arial" pitchFamily="34" charset="0"/>
            </a:endParaRPr>
          </a:p>
          <a:p>
            <a:r>
              <a:rPr lang="es-MX" sz="2000" dirty="0">
                <a:latin typeface="Arial" pitchFamily="34" charset="0"/>
                <a:cs typeface="Arial" pitchFamily="34" charset="0"/>
              </a:rPr>
              <a:t>30 entrevistas para Radio</a:t>
            </a:r>
          </a:p>
          <a:p>
            <a:endParaRPr lang="es-MX" sz="2000" dirty="0">
              <a:latin typeface="Arial" pitchFamily="34" charset="0"/>
              <a:cs typeface="Arial" pitchFamily="34" charset="0"/>
            </a:endParaRPr>
          </a:p>
          <a:p>
            <a:r>
              <a:rPr lang="es-MX" sz="2000" dirty="0">
                <a:latin typeface="Arial" pitchFamily="34" charset="0"/>
                <a:cs typeface="Arial" pitchFamily="34" charset="0"/>
              </a:rPr>
              <a:t>16 entrevistas para Prensa</a:t>
            </a:r>
          </a:p>
          <a:p>
            <a:endParaRPr lang="es-MX" sz="2000" dirty="0">
              <a:latin typeface="Arial" pitchFamily="34" charset="0"/>
              <a:cs typeface="Arial" pitchFamily="34" charset="0"/>
            </a:endParaRPr>
          </a:p>
          <a:p>
            <a:r>
              <a:rPr lang="es-MX" sz="2000" dirty="0">
                <a:latin typeface="Arial" pitchFamily="34" charset="0"/>
                <a:cs typeface="Arial" pitchFamily="34" charset="0"/>
              </a:rPr>
              <a:t>4 entrevistas para portales de Internet nacionales e internacional</a:t>
            </a:r>
          </a:p>
          <a:p>
            <a:endParaRPr lang="es-MX" sz="2000" dirty="0">
              <a:latin typeface="Arial" pitchFamily="34" charset="0"/>
              <a:cs typeface="Arial" pitchFamily="34" charset="0"/>
            </a:endParaRPr>
          </a:p>
          <a:p>
            <a:r>
              <a:rPr lang="es-MX" sz="2000" dirty="0">
                <a:latin typeface="Arial" pitchFamily="34" charset="0"/>
                <a:cs typeface="Arial" pitchFamily="34" charset="0"/>
              </a:rPr>
              <a:t>6 videos con mensajes específicos de acuerdo a las fases de la Pandemia</a:t>
            </a:r>
          </a:p>
          <a:p>
            <a:endParaRPr lang="es-MX" sz="2000" dirty="0">
              <a:latin typeface="Arial" pitchFamily="34" charset="0"/>
              <a:cs typeface="Arial" pitchFamily="34" charset="0"/>
            </a:endParaRPr>
          </a:p>
          <a:p>
            <a:r>
              <a:rPr lang="es-MX" sz="2000" dirty="0">
                <a:latin typeface="Arial" pitchFamily="34" charset="0"/>
                <a:cs typeface="Arial" pitchFamily="34" charset="0"/>
              </a:rPr>
              <a:t>Spot de Radio y Televisión actualizando cada semana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8913"/>
            <a:ext cx="5524500" cy="34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62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redondeado 1">
            <a:extLst>
              <a:ext uri="{FF2B5EF4-FFF2-40B4-BE49-F238E27FC236}">
                <a16:creationId xmlns:a16="http://schemas.microsoft.com/office/drawing/2014/main" id="{9EDB9961-EB88-4EDE-AA03-D7C03DA55FEC}"/>
              </a:ext>
            </a:extLst>
          </p:cNvPr>
          <p:cNvSpPr/>
          <p:nvPr/>
        </p:nvSpPr>
        <p:spPr>
          <a:xfrm>
            <a:off x="6858616" y="2552212"/>
            <a:ext cx="1472064" cy="64437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1CB838-00F9-408E-ACD4-821DC0AE3573}"/>
              </a:ext>
            </a:extLst>
          </p:cNvPr>
          <p:cNvSpPr txBox="1"/>
          <p:nvPr/>
        </p:nvSpPr>
        <p:spPr>
          <a:xfrm>
            <a:off x="7059022" y="3275563"/>
            <a:ext cx="1088597" cy="31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NEGATIVOS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0C3B45-50CD-41FC-9735-848C9B88D5A3}"/>
              </a:ext>
            </a:extLst>
          </p:cNvPr>
          <p:cNvSpPr txBox="1"/>
          <p:nvPr/>
        </p:nvSpPr>
        <p:spPr>
          <a:xfrm>
            <a:off x="7019095" y="2593771"/>
            <a:ext cx="1244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5,798</a:t>
            </a:r>
          </a:p>
        </p:txBody>
      </p:sp>
      <p:sp>
        <p:nvSpPr>
          <p:cNvPr id="9" name="Rectángulo redondeado 14">
            <a:extLst>
              <a:ext uri="{FF2B5EF4-FFF2-40B4-BE49-F238E27FC236}">
                <a16:creationId xmlns:a16="http://schemas.microsoft.com/office/drawing/2014/main" id="{FE00A1C7-DC58-49B2-A74E-BCF0A6A16D81}"/>
              </a:ext>
            </a:extLst>
          </p:cNvPr>
          <p:cNvSpPr/>
          <p:nvPr/>
        </p:nvSpPr>
        <p:spPr>
          <a:xfrm>
            <a:off x="6883985" y="3654228"/>
            <a:ext cx="1472064" cy="6443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3DAB67A-5EAB-44ED-945B-5D97FAF286ED}"/>
              </a:ext>
            </a:extLst>
          </p:cNvPr>
          <p:cNvSpPr txBox="1"/>
          <p:nvPr/>
        </p:nvSpPr>
        <p:spPr>
          <a:xfrm>
            <a:off x="6948098" y="4327208"/>
            <a:ext cx="1342155" cy="31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SOSPECHOSOS</a:t>
            </a:r>
          </a:p>
        </p:txBody>
      </p:sp>
      <p:sp>
        <p:nvSpPr>
          <p:cNvPr id="11" name="Rectángulo redondeado 20">
            <a:extLst>
              <a:ext uri="{FF2B5EF4-FFF2-40B4-BE49-F238E27FC236}">
                <a16:creationId xmlns:a16="http://schemas.microsoft.com/office/drawing/2014/main" id="{FC123BF1-4C45-4F16-BB20-79B22F1564D6}"/>
              </a:ext>
            </a:extLst>
          </p:cNvPr>
          <p:cNvSpPr/>
          <p:nvPr/>
        </p:nvSpPr>
        <p:spPr>
          <a:xfrm>
            <a:off x="6812916" y="1277309"/>
            <a:ext cx="1472064" cy="6443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B89B9E-0D5A-4E9E-A438-1F0D9380407C}"/>
              </a:ext>
            </a:extLst>
          </p:cNvPr>
          <p:cNvSpPr txBox="1"/>
          <p:nvPr/>
        </p:nvSpPr>
        <p:spPr>
          <a:xfrm>
            <a:off x="6583454" y="1926257"/>
            <a:ext cx="1845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4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CONFIRMADOS INDRE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FE481A-57F1-4E01-A49A-338332508AA2}"/>
              </a:ext>
            </a:extLst>
          </p:cNvPr>
          <p:cNvSpPr txBox="1"/>
          <p:nvPr/>
        </p:nvSpPr>
        <p:spPr>
          <a:xfrm>
            <a:off x="7474459" y="3691607"/>
            <a:ext cx="8213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149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FAECDAF-DCBB-44DA-BCAB-E8DBB876C187}"/>
              </a:ext>
            </a:extLst>
          </p:cNvPr>
          <p:cNvSpPr txBox="1"/>
          <p:nvPr/>
        </p:nvSpPr>
        <p:spPr>
          <a:xfrm>
            <a:off x="7050396" y="1318874"/>
            <a:ext cx="14720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469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ADFAA8D-C6BE-4BD0-803E-53CEC4BC2098}"/>
              </a:ext>
            </a:extLst>
          </p:cNvPr>
          <p:cNvSpPr txBox="1"/>
          <p:nvPr/>
        </p:nvSpPr>
        <p:spPr>
          <a:xfrm>
            <a:off x="5835819" y="5954102"/>
            <a:ext cx="1472064" cy="67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 panose="020F0502020204030204"/>
                <a:sym typeface="Helvetica"/>
              </a:rPr>
              <a:t>62</a:t>
            </a:r>
          </a:p>
        </p:txBody>
      </p:sp>
      <p:sp>
        <p:nvSpPr>
          <p:cNvPr id="16" name="Rectángulo redondeado 1">
            <a:extLst>
              <a:ext uri="{FF2B5EF4-FFF2-40B4-BE49-F238E27FC236}">
                <a16:creationId xmlns:a16="http://schemas.microsoft.com/office/drawing/2014/main" id="{AECFC709-3CB2-418F-824C-4319B4E33093}"/>
              </a:ext>
            </a:extLst>
          </p:cNvPr>
          <p:cNvSpPr/>
          <p:nvPr/>
        </p:nvSpPr>
        <p:spPr>
          <a:xfrm>
            <a:off x="6878771" y="4706024"/>
            <a:ext cx="1472064" cy="64437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4AC7C3B-C5A1-413E-9A97-CAD073B2679D}"/>
              </a:ext>
            </a:extLst>
          </p:cNvPr>
          <p:cNvSpPr txBox="1"/>
          <p:nvPr/>
        </p:nvSpPr>
        <p:spPr>
          <a:xfrm>
            <a:off x="6874377" y="4733734"/>
            <a:ext cx="14405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6,416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F3FAE25-A6DF-403C-8D4A-0C76513D69FE}"/>
              </a:ext>
            </a:extLst>
          </p:cNvPr>
          <p:cNvSpPr txBox="1"/>
          <p:nvPr/>
        </p:nvSpPr>
        <p:spPr>
          <a:xfrm>
            <a:off x="7229564" y="5318484"/>
            <a:ext cx="846048" cy="31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TOTALES</a:t>
            </a:r>
          </a:p>
        </p:txBody>
      </p:sp>
      <p:sp>
        <p:nvSpPr>
          <p:cNvPr id="19" name="Rectángulo redondeado 23">
            <a:extLst>
              <a:ext uri="{FF2B5EF4-FFF2-40B4-BE49-F238E27FC236}">
                <a16:creationId xmlns:a16="http://schemas.microsoft.com/office/drawing/2014/main" id="{BA527F14-9DC4-48FE-86BD-609B63D234CA}"/>
              </a:ext>
            </a:extLst>
          </p:cNvPr>
          <p:cNvSpPr/>
          <p:nvPr/>
        </p:nvSpPr>
        <p:spPr>
          <a:xfrm>
            <a:off x="4925158" y="1263454"/>
            <a:ext cx="1472064" cy="6443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8458C26-8085-4712-8AA8-6DFB5488D4EC}"/>
              </a:ext>
            </a:extLst>
          </p:cNvPr>
          <p:cNvSpPr txBox="1"/>
          <p:nvPr/>
        </p:nvSpPr>
        <p:spPr>
          <a:xfrm>
            <a:off x="5574954" y="1251419"/>
            <a:ext cx="8410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67</a:t>
            </a:r>
          </a:p>
        </p:txBody>
      </p:sp>
      <p:sp>
        <p:nvSpPr>
          <p:cNvPr id="25" name="Rectángulo redondeado 34">
            <a:extLst>
              <a:ext uri="{FF2B5EF4-FFF2-40B4-BE49-F238E27FC236}">
                <a16:creationId xmlns:a16="http://schemas.microsoft.com/office/drawing/2014/main" id="{E1C1CF1D-6F04-40D0-A701-421445BC6E52}"/>
              </a:ext>
            </a:extLst>
          </p:cNvPr>
          <p:cNvSpPr/>
          <p:nvPr/>
        </p:nvSpPr>
        <p:spPr>
          <a:xfrm>
            <a:off x="6886169" y="5709585"/>
            <a:ext cx="1472064" cy="6443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747F6F0-6FEA-4A4E-A671-ECD8DE9CDD14}"/>
              </a:ext>
            </a:extLst>
          </p:cNvPr>
          <p:cNvSpPr txBox="1"/>
          <p:nvPr/>
        </p:nvSpPr>
        <p:spPr>
          <a:xfrm>
            <a:off x="6936194" y="6313614"/>
            <a:ext cx="1410601" cy="31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DEFUNCIONES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39D4C8A-5624-44C7-82E8-68DCFEF03312}"/>
              </a:ext>
            </a:extLst>
          </p:cNvPr>
          <p:cNvSpPr txBox="1"/>
          <p:nvPr/>
        </p:nvSpPr>
        <p:spPr>
          <a:xfrm>
            <a:off x="7261795" y="5771457"/>
            <a:ext cx="1244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chemeClr val="bg1"/>
                </a:solidFill>
                <a:latin typeface="Calibri" panose="020F0502020204030204"/>
                <a:sym typeface="Helvetica"/>
              </a:rPr>
              <a:t>26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55CF923-C9CF-4D7C-A6B8-A374447A9F13}"/>
              </a:ext>
            </a:extLst>
          </p:cNvPr>
          <p:cNvSpPr txBox="1"/>
          <p:nvPr/>
        </p:nvSpPr>
        <p:spPr>
          <a:xfrm>
            <a:off x="4633364" y="1919865"/>
            <a:ext cx="208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14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CONFIRMADOS HOSPITALES PRIVADOS</a:t>
            </a:r>
          </a:p>
        </p:txBody>
      </p:sp>
      <p:sp>
        <p:nvSpPr>
          <p:cNvPr id="35" name="Rectángulo redondeado 20">
            <a:extLst>
              <a:ext uri="{FF2B5EF4-FFF2-40B4-BE49-F238E27FC236}">
                <a16:creationId xmlns:a16="http://schemas.microsoft.com/office/drawing/2014/main" id="{61D7A35E-957C-44D5-A7C7-8880A663C260}"/>
              </a:ext>
            </a:extLst>
          </p:cNvPr>
          <p:cNvSpPr/>
          <p:nvPr/>
        </p:nvSpPr>
        <p:spPr>
          <a:xfrm>
            <a:off x="9319172" y="1294584"/>
            <a:ext cx="1596580" cy="68178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CE4A797-60B2-4FD5-9D3C-4FCC630ADAFA}"/>
              </a:ext>
            </a:extLst>
          </p:cNvPr>
          <p:cNvSpPr txBox="1"/>
          <p:nvPr/>
        </p:nvSpPr>
        <p:spPr>
          <a:xfrm>
            <a:off x="9873395" y="1325524"/>
            <a:ext cx="93316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850</a:t>
            </a:r>
          </a:p>
        </p:txBody>
      </p:sp>
      <p:sp>
        <p:nvSpPr>
          <p:cNvPr id="32" name="Rectángulo redondeado 23">
            <a:extLst>
              <a:ext uri="{FF2B5EF4-FFF2-40B4-BE49-F238E27FC236}">
                <a16:creationId xmlns:a16="http://schemas.microsoft.com/office/drawing/2014/main" id="{D0976225-E0A5-429C-ACBA-4206160FD327}"/>
              </a:ext>
            </a:extLst>
          </p:cNvPr>
          <p:cNvSpPr/>
          <p:nvPr/>
        </p:nvSpPr>
        <p:spPr>
          <a:xfrm>
            <a:off x="3013224" y="1249598"/>
            <a:ext cx="1472064" cy="6443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6845104-DEC7-421D-9A90-166BF8C69AC4}"/>
              </a:ext>
            </a:extLst>
          </p:cNvPr>
          <p:cNvSpPr txBox="1"/>
          <p:nvPr/>
        </p:nvSpPr>
        <p:spPr>
          <a:xfrm>
            <a:off x="3191981" y="1223703"/>
            <a:ext cx="14720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314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6A70E80-CE33-453A-B16C-A47EBBF8459F}"/>
              </a:ext>
            </a:extLst>
          </p:cNvPr>
          <p:cNvSpPr txBox="1"/>
          <p:nvPr/>
        </p:nvSpPr>
        <p:spPr>
          <a:xfrm>
            <a:off x="2666013" y="1933712"/>
            <a:ext cx="208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14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CONFIRMADOS LABORATORIO PRIVADO</a:t>
            </a:r>
          </a:p>
        </p:txBody>
      </p:sp>
      <p:sp>
        <p:nvSpPr>
          <p:cNvPr id="41" name="Rectángulo redondeado 1">
            <a:extLst>
              <a:ext uri="{FF2B5EF4-FFF2-40B4-BE49-F238E27FC236}">
                <a16:creationId xmlns:a16="http://schemas.microsoft.com/office/drawing/2014/main" id="{4692C471-AD0F-47E8-85CB-1B85A66871BE}"/>
              </a:ext>
            </a:extLst>
          </p:cNvPr>
          <p:cNvSpPr/>
          <p:nvPr/>
        </p:nvSpPr>
        <p:spPr>
          <a:xfrm>
            <a:off x="3034766" y="2566063"/>
            <a:ext cx="1472064" cy="64437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42" name="Rectángulo redondeado 1">
            <a:extLst>
              <a:ext uri="{FF2B5EF4-FFF2-40B4-BE49-F238E27FC236}">
                <a16:creationId xmlns:a16="http://schemas.microsoft.com/office/drawing/2014/main" id="{860F8853-411A-4E8F-8EE9-E8D4273834AD}"/>
              </a:ext>
            </a:extLst>
          </p:cNvPr>
          <p:cNvSpPr/>
          <p:nvPr/>
        </p:nvSpPr>
        <p:spPr>
          <a:xfrm>
            <a:off x="4932844" y="2593769"/>
            <a:ext cx="1472064" cy="64437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04EAB5E-5BFD-4558-9345-1E1F49BC5D43}"/>
              </a:ext>
            </a:extLst>
          </p:cNvPr>
          <p:cNvSpPr txBox="1"/>
          <p:nvPr/>
        </p:nvSpPr>
        <p:spPr>
          <a:xfrm>
            <a:off x="3207455" y="3275559"/>
            <a:ext cx="1088597" cy="31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NEGATIVOS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95CD6B3-709E-4FAB-B7E5-F2F63C4ECF8D}"/>
              </a:ext>
            </a:extLst>
          </p:cNvPr>
          <p:cNvSpPr txBox="1"/>
          <p:nvPr/>
        </p:nvSpPr>
        <p:spPr>
          <a:xfrm>
            <a:off x="5174810" y="3275561"/>
            <a:ext cx="1088597" cy="31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NEGATIVOS</a:t>
            </a:r>
          </a:p>
        </p:txBody>
      </p:sp>
      <p:sp>
        <p:nvSpPr>
          <p:cNvPr id="2" name="Es igual a 1">
            <a:extLst>
              <a:ext uri="{FF2B5EF4-FFF2-40B4-BE49-F238E27FC236}">
                <a16:creationId xmlns:a16="http://schemas.microsoft.com/office/drawing/2014/main" id="{2E50450D-945C-43EE-90BE-5C84FBB7C8DA}"/>
              </a:ext>
            </a:extLst>
          </p:cNvPr>
          <p:cNvSpPr/>
          <p:nvPr/>
        </p:nvSpPr>
        <p:spPr>
          <a:xfrm>
            <a:off x="8645247" y="1343881"/>
            <a:ext cx="304803" cy="457201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34EC0E6-B25A-46E4-8AF6-B28228209355}"/>
              </a:ext>
            </a:extLst>
          </p:cNvPr>
          <p:cNvSpPr txBox="1"/>
          <p:nvPr/>
        </p:nvSpPr>
        <p:spPr>
          <a:xfrm>
            <a:off x="3195240" y="2607622"/>
            <a:ext cx="1244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4,128</a:t>
            </a:r>
          </a:p>
        </p:txBody>
      </p:sp>
      <p:sp>
        <p:nvSpPr>
          <p:cNvPr id="46" name="Rectángulo redondeado 1">
            <a:extLst>
              <a:ext uri="{FF2B5EF4-FFF2-40B4-BE49-F238E27FC236}">
                <a16:creationId xmlns:a16="http://schemas.microsoft.com/office/drawing/2014/main" id="{CA67E147-CB6F-4FDB-8B90-76E4BB52BDFA}"/>
              </a:ext>
            </a:extLst>
          </p:cNvPr>
          <p:cNvSpPr/>
          <p:nvPr/>
        </p:nvSpPr>
        <p:spPr>
          <a:xfrm>
            <a:off x="2985646" y="4692164"/>
            <a:ext cx="1472064" cy="64437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47" name="Rectángulo redondeado 1">
            <a:extLst>
              <a:ext uri="{FF2B5EF4-FFF2-40B4-BE49-F238E27FC236}">
                <a16:creationId xmlns:a16="http://schemas.microsoft.com/office/drawing/2014/main" id="{23549887-1173-4D1E-9373-5070B9C2BEC9}"/>
              </a:ext>
            </a:extLst>
          </p:cNvPr>
          <p:cNvSpPr/>
          <p:nvPr/>
        </p:nvSpPr>
        <p:spPr>
          <a:xfrm>
            <a:off x="5008406" y="4719874"/>
            <a:ext cx="1472064" cy="64437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7E6AE02-805B-4139-9FBD-A8D385005385}"/>
              </a:ext>
            </a:extLst>
          </p:cNvPr>
          <p:cNvSpPr txBox="1"/>
          <p:nvPr/>
        </p:nvSpPr>
        <p:spPr>
          <a:xfrm>
            <a:off x="3308733" y="5318479"/>
            <a:ext cx="846048" cy="31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TOTALES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9CB64C7-A253-40B8-9378-2C298712A9DC}"/>
              </a:ext>
            </a:extLst>
          </p:cNvPr>
          <p:cNvSpPr txBox="1"/>
          <p:nvPr/>
        </p:nvSpPr>
        <p:spPr>
          <a:xfrm>
            <a:off x="5317629" y="5318484"/>
            <a:ext cx="846048" cy="31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black"/>
                </a:solidFill>
                <a:latin typeface="Calibri" panose="020F0502020204030204"/>
                <a:sym typeface="Helvetica"/>
              </a:rPr>
              <a:t>TOTALES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E1026AC-2919-420E-BA30-569148C1CC35}"/>
              </a:ext>
            </a:extLst>
          </p:cNvPr>
          <p:cNvSpPr txBox="1"/>
          <p:nvPr/>
        </p:nvSpPr>
        <p:spPr>
          <a:xfrm>
            <a:off x="3195235" y="4713519"/>
            <a:ext cx="1244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4,442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50294D1-E3CE-4EB5-B160-5FD0BC390A33}"/>
              </a:ext>
            </a:extLst>
          </p:cNvPr>
          <p:cNvSpPr txBox="1"/>
          <p:nvPr/>
        </p:nvSpPr>
        <p:spPr>
          <a:xfrm>
            <a:off x="5121017" y="2593766"/>
            <a:ext cx="1244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2,281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7B376A4-9DCC-4F83-8E7F-139896D1B6EE}"/>
              </a:ext>
            </a:extLst>
          </p:cNvPr>
          <p:cNvSpPr txBox="1"/>
          <p:nvPr/>
        </p:nvSpPr>
        <p:spPr>
          <a:xfrm>
            <a:off x="5134867" y="4741221"/>
            <a:ext cx="1244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2,348</a:t>
            </a:r>
          </a:p>
        </p:txBody>
      </p:sp>
      <p:sp>
        <p:nvSpPr>
          <p:cNvPr id="55" name="Rectángulo redondeado 1">
            <a:extLst>
              <a:ext uri="{FF2B5EF4-FFF2-40B4-BE49-F238E27FC236}">
                <a16:creationId xmlns:a16="http://schemas.microsoft.com/office/drawing/2014/main" id="{F520F736-C837-47D4-BDC7-48490F31C6ED}"/>
              </a:ext>
            </a:extLst>
          </p:cNvPr>
          <p:cNvSpPr/>
          <p:nvPr/>
        </p:nvSpPr>
        <p:spPr>
          <a:xfrm>
            <a:off x="9400306" y="4733729"/>
            <a:ext cx="1472064" cy="64437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 dirty="0">
              <a:solidFill>
                <a:prstClr val="white"/>
              </a:solidFill>
              <a:latin typeface="Calibri" panose="020F0502020204030204"/>
              <a:sym typeface="Helvetica"/>
            </a:endParaRPr>
          </a:p>
        </p:txBody>
      </p:sp>
      <p:sp>
        <p:nvSpPr>
          <p:cNvPr id="56" name="Es igual a 55">
            <a:extLst>
              <a:ext uri="{FF2B5EF4-FFF2-40B4-BE49-F238E27FC236}">
                <a16:creationId xmlns:a16="http://schemas.microsoft.com/office/drawing/2014/main" id="{B77360B3-E6DA-4A68-936B-143322F6DAC9}"/>
              </a:ext>
            </a:extLst>
          </p:cNvPr>
          <p:cNvSpPr/>
          <p:nvPr/>
        </p:nvSpPr>
        <p:spPr>
          <a:xfrm>
            <a:off x="8645246" y="4821388"/>
            <a:ext cx="304803" cy="457201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5A965E0-DFE1-4B4A-8E49-63CC5A95F6F6}"/>
              </a:ext>
            </a:extLst>
          </p:cNvPr>
          <p:cNvSpPr txBox="1"/>
          <p:nvPr/>
        </p:nvSpPr>
        <p:spPr>
          <a:xfrm>
            <a:off x="9473079" y="4719874"/>
            <a:ext cx="14405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200" b="1" dirty="0">
                <a:latin typeface="Calibri" panose="020F0502020204030204"/>
                <a:sym typeface="Helvetica"/>
              </a:rPr>
              <a:t>13,206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743F8E6-AD31-4262-BFB9-3AD3D235ECC3}"/>
              </a:ext>
            </a:extLst>
          </p:cNvPr>
          <p:cNvCxnSpPr/>
          <p:nvPr/>
        </p:nvCxnSpPr>
        <p:spPr>
          <a:xfrm>
            <a:off x="2396836" y="5626455"/>
            <a:ext cx="8977746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BCCB6918-9A0C-4D20-B694-F3424CA22FD2}"/>
              </a:ext>
            </a:extLst>
          </p:cNvPr>
          <p:cNvSpPr txBox="1"/>
          <p:nvPr/>
        </p:nvSpPr>
        <p:spPr>
          <a:xfrm>
            <a:off x="6403897" y="257294"/>
            <a:ext cx="5163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PERSONAS CON COVID – 19 </a:t>
            </a:r>
          </a:p>
          <a:p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NUEVO LEÓN</a:t>
            </a:r>
          </a:p>
        </p:txBody>
      </p:sp>
      <p:pic>
        <p:nvPicPr>
          <p:cNvPr id="53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1039091" y="6359236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Corte al 5 Mayo 2020</a:t>
            </a:r>
          </a:p>
        </p:txBody>
      </p:sp>
    </p:spTree>
    <p:extLst>
      <p:ext uri="{BB962C8B-B14F-4D97-AF65-F5344CB8AC3E}">
        <p14:creationId xmlns:p14="http://schemas.microsoft.com/office/powerpoint/2010/main" val="1466404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772E111-DE61-4184-87D9-98E929B9ADCD}"/>
              </a:ext>
            </a:extLst>
          </p:cNvPr>
          <p:cNvSpPr/>
          <p:nvPr/>
        </p:nvSpPr>
        <p:spPr>
          <a:xfrm>
            <a:off x="200158" y="1331922"/>
            <a:ext cx="11811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Arial" pitchFamily="34" charset="0"/>
                <a:cs typeface="Arial" pitchFamily="34" charset="0"/>
              </a:rPr>
              <a:t>Campaña de prevención en Líneas 1 y 2 del Metro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DFD6654-E667-4318-A2E4-57795DF73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8" y="1790701"/>
            <a:ext cx="6361379" cy="22006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5081AF-D678-4344-A56A-DB7F9B723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5573" y="4080788"/>
            <a:ext cx="6361379" cy="23855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CC5773-8810-4E10-BF84-2E5F768034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4745" y="1790701"/>
            <a:ext cx="5263396" cy="2200640"/>
          </a:xfrm>
          <a:prstGeom prst="rect">
            <a:avLst/>
          </a:prstGeom>
        </p:spPr>
      </p:pic>
      <p:pic>
        <p:nvPicPr>
          <p:cNvPr id="11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325013" y="193964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ángulo 6"/>
          <p:cNvSpPr/>
          <p:nvPr/>
        </p:nvSpPr>
        <p:spPr>
          <a:xfrm>
            <a:off x="6432317" y="447448"/>
            <a:ext cx="5176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ESTRATEGIA MASIVA DE COMUNICACIÓN</a:t>
            </a:r>
          </a:p>
        </p:txBody>
      </p:sp>
    </p:spTree>
    <p:extLst>
      <p:ext uri="{BB962C8B-B14F-4D97-AF65-F5344CB8AC3E}">
        <p14:creationId xmlns:p14="http://schemas.microsoft.com/office/powerpoint/2010/main" val="1476058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772E111-DE61-4184-87D9-98E929B9ADCD}"/>
              </a:ext>
            </a:extLst>
          </p:cNvPr>
          <p:cNvSpPr/>
          <p:nvPr/>
        </p:nvSpPr>
        <p:spPr>
          <a:xfrm>
            <a:off x="1022827" y="1330630"/>
            <a:ext cx="10259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Con el objetivo de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detectar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contener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y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aislar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oportunamente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casos de COVID 19 </a:t>
            </a:r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31527" y="409566"/>
            <a:ext cx="6382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ESTRATEGIAS MASIVAS DE COMUNICACIÓN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43441" y="2170394"/>
            <a:ext cx="39511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PROYECTO DACOVID: Detección Acelerada de  COVID19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319 mil 671 llamadas contestadas.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9 mil 460 personas con síntomas.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1, 779 con síntomas respiratorios. 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69" y="4201718"/>
            <a:ext cx="2792684" cy="264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421420" y="65762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5">
            <a:extLst>
              <a:ext uri="{FF2B5EF4-FFF2-40B4-BE49-F238E27FC236}">
                <a16:creationId xmlns:a16="http://schemas.microsoft.com/office/drawing/2014/main" id="{1772E111-DE61-4184-87D9-98E929B9ADCD}"/>
              </a:ext>
            </a:extLst>
          </p:cNvPr>
          <p:cNvSpPr/>
          <p:nvPr/>
        </p:nvSpPr>
        <p:spPr>
          <a:xfrm>
            <a:off x="6594764" y="2170394"/>
            <a:ext cx="4128900" cy="179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" pitchFamily="34" charset="0"/>
                <a:cs typeface="Arial" pitchFamily="34" charset="0"/>
              </a:rPr>
              <a:t> 070 </a:t>
            </a:r>
            <a:r>
              <a:rPr lang="es-MX" b="1" dirty="0" err="1">
                <a:latin typeface="Arial" pitchFamily="34" charset="0"/>
                <a:cs typeface="Arial" pitchFamily="34" charset="0"/>
              </a:rPr>
              <a:t>Informatel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 y </a:t>
            </a:r>
            <a:r>
              <a:rPr lang="es-MX" b="1" dirty="0" err="1">
                <a:latin typeface="Arial" pitchFamily="34" charset="0"/>
                <a:cs typeface="Arial" pitchFamily="34" charset="0"/>
              </a:rPr>
              <a:t>Locatel</a:t>
            </a:r>
            <a:endParaRPr lang="es-MX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Servicio las 24 horas del día con médicos que atienden a los usuarios y los canalizan de acuerdo a su estado de salud  o necesidades.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82" y="4031007"/>
            <a:ext cx="4373863" cy="223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557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617847" y="415636"/>
            <a:ext cx="5033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ESTRATEGIAS MASIVA DE COMUNICACIÓN</a:t>
            </a:r>
            <a:endParaRPr lang="es-MX" sz="16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772E111-DE61-4184-87D9-98E929B9ADCD}"/>
              </a:ext>
            </a:extLst>
          </p:cNvPr>
          <p:cNvSpPr/>
          <p:nvPr/>
        </p:nvSpPr>
        <p:spPr>
          <a:xfrm>
            <a:off x="781989" y="1875451"/>
            <a:ext cx="5120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Arial" pitchFamily="34" charset="0"/>
                <a:cs typeface="Arial" pitchFamily="34" charset="0"/>
              </a:rPr>
              <a:t>App para celulares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: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Gobierno de Nuevo León</a:t>
            </a:r>
          </a:p>
          <a:p>
            <a:pPr algn="ctr"/>
            <a:endParaRPr lang="es-MX" sz="16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>
                <a:latin typeface="Arial" pitchFamily="34" charset="0"/>
                <a:cs typeface="Arial" pitchFamily="34" charset="0"/>
              </a:rPr>
              <a:t>Hasta el 05 de mayo del 2020 se ha descargado en un total de 123 mil celulares android y iPhone.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29F4FE-8DA8-4549-B9E3-26A92AF30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9"/>
          <a:stretch/>
        </p:blipFill>
        <p:spPr>
          <a:xfrm>
            <a:off x="853836" y="3166280"/>
            <a:ext cx="4976471" cy="2840977"/>
          </a:xfrm>
          <a:prstGeom prst="rect">
            <a:avLst/>
          </a:prstGeom>
        </p:spPr>
      </p:pic>
      <p:pic>
        <p:nvPicPr>
          <p:cNvPr id="12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421420" y="65762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5">
            <a:extLst>
              <a:ext uri="{FF2B5EF4-FFF2-40B4-BE49-F238E27FC236}">
                <a16:creationId xmlns:a16="http://schemas.microsoft.com/office/drawing/2014/main" id="{1772E111-DE61-4184-87D9-98E929B9ADCD}"/>
              </a:ext>
            </a:extLst>
          </p:cNvPr>
          <p:cNvSpPr/>
          <p:nvPr/>
        </p:nvSpPr>
        <p:spPr>
          <a:xfrm>
            <a:off x="7274085" y="1875451"/>
            <a:ext cx="3636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Arial" pitchFamily="34" charset="0"/>
                <a:cs typeface="Arial" pitchFamily="34" charset="0"/>
              </a:rPr>
              <a:t>Radar COVID</a:t>
            </a:r>
          </a:p>
          <a:p>
            <a:pPr algn="ctr"/>
            <a:endParaRPr lang="es-MX" sz="1600" dirty="0">
              <a:latin typeface="Arial" pitchFamily="34" charset="0"/>
              <a:cs typeface="Arial" pitchFamily="34" charset="0"/>
            </a:endParaRPr>
          </a:p>
          <a:p>
            <a:r>
              <a:rPr lang="es-MX" sz="1600" dirty="0">
                <a:latin typeface="Arial" pitchFamily="34" charset="0"/>
                <a:cs typeface="Arial" pitchFamily="34" charset="0"/>
              </a:rPr>
              <a:t>Proyecto en proceso, fase de pilotaje.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0" b="92812" l="7029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5" t="6297" r="6910" b="7296"/>
          <a:stretch/>
        </p:blipFill>
        <p:spPr bwMode="auto">
          <a:xfrm>
            <a:off x="7295350" y="2646593"/>
            <a:ext cx="3636336" cy="361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 descr="C:\Users\santillana\Desktop\mapa-nuevo-leon-png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445" y="3326572"/>
            <a:ext cx="1228705" cy="22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5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6"/>
          <p:cNvSpPr/>
          <p:nvPr/>
        </p:nvSpPr>
        <p:spPr>
          <a:xfrm>
            <a:off x="6617847" y="4095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BUENAS PRÁCTICAS</a:t>
            </a:r>
          </a:p>
        </p:txBody>
      </p:sp>
      <p:pic>
        <p:nvPicPr>
          <p:cNvPr id="74754" name="Picture 2" descr="C:\Users\santillana\Desktop\IMG-20200430-WA00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03" y="2078181"/>
            <a:ext cx="8663535" cy="340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19" y="2078181"/>
            <a:ext cx="3072073" cy="34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345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6"/>
          <p:cNvSpPr/>
          <p:nvPr/>
        </p:nvSpPr>
        <p:spPr>
          <a:xfrm>
            <a:off x="6617847" y="4095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BUENAS PRÁCTICAS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5729" b="26042"/>
          <a:stretch/>
        </p:blipFill>
        <p:spPr bwMode="auto">
          <a:xfrm>
            <a:off x="187564" y="1759008"/>
            <a:ext cx="3792077" cy="298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4" descr="Gobierno Nuevo León on Twitter: &quot;Te presentamos los Laboratorios y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41" y="1759008"/>
            <a:ext cx="7856760" cy="40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62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6"/>
          <p:cNvSpPr/>
          <p:nvPr/>
        </p:nvSpPr>
        <p:spPr>
          <a:xfrm>
            <a:off x="6617847" y="4095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BUENAS PRÁCTICAS</a:t>
            </a: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6457002" y="1522816"/>
            <a:ext cx="5270500" cy="4351338"/>
          </a:xfrm>
        </p:spPr>
        <p:txBody>
          <a:bodyPr>
            <a:normAutofit fontScale="92500" lnSpcReduction="10000"/>
          </a:bodyPr>
          <a:lstStyle/>
          <a:p>
            <a:r>
              <a:rPr lang="es-MX" dirty="0">
                <a:latin typeface="Arial" pitchFamily="34" charset="0"/>
                <a:cs typeface="Arial" pitchFamily="34" charset="0"/>
              </a:rPr>
              <a:t>Monitoreo de pacientes desde el Gobernador, Secretario de Salud y Jefes de Jurisdicción.</a:t>
            </a:r>
          </a:p>
          <a:p>
            <a:endParaRPr lang="es-MX" dirty="0">
              <a:latin typeface="Arial" pitchFamily="34" charset="0"/>
              <a:cs typeface="Arial" pitchFamily="34" charset="0"/>
            </a:endParaRPr>
          </a:p>
          <a:p>
            <a:r>
              <a:rPr lang="es-MX" dirty="0">
                <a:latin typeface="Arial" pitchFamily="34" charset="0"/>
                <a:cs typeface="Arial" pitchFamily="34" charset="0"/>
              </a:rPr>
              <a:t>Monitores Telefónico Diario por parte de epidemiología</a:t>
            </a:r>
          </a:p>
          <a:p>
            <a:endParaRPr lang="es-MX" dirty="0">
              <a:latin typeface="Arial" pitchFamily="34" charset="0"/>
              <a:cs typeface="Arial" pitchFamily="34" charset="0"/>
            </a:endParaRPr>
          </a:p>
          <a:p>
            <a:r>
              <a:rPr lang="es-MX" dirty="0">
                <a:latin typeface="Arial" pitchFamily="34" charset="0"/>
                <a:cs typeface="Arial" pitchFamily="34" charset="0"/>
              </a:rPr>
              <a:t>Reuniones Virtuales por zoom con pacientes positivos</a:t>
            </a:r>
          </a:p>
          <a:p>
            <a:endParaRPr lang="es-MX" dirty="0">
              <a:latin typeface="Arial" pitchFamily="34" charset="0"/>
              <a:cs typeface="Arial" pitchFamily="34" charset="0"/>
            </a:endParaRPr>
          </a:p>
          <a:p>
            <a:r>
              <a:rPr lang="es-MX" dirty="0">
                <a:latin typeface="Arial" pitchFamily="34" charset="0"/>
                <a:cs typeface="Arial" pitchFamily="34" charset="0"/>
              </a:rPr>
              <a:t>Asesoría con expertos de Corea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693275"/>
            <a:ext cx="3055937" cy="20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93275"/>
            <a:ext cx="2000620" cy="20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4424" r="23846" b="13988"/>
          <a:stretch/>
        </p:blipFill>
        <p:spPr bwMode="auto">
          <a:xfrm>
            <a:off x="868363" y="3774703"/>
            <a:ext cx="2508209" cy="191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72" y="3774703"/>
            <a:ext cx="2548348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996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6"/>
          <p:cNvSpPr/>
          <p:nvPr/>
        </p:nvSpPr>
        <p:spPr>
          <a:xfrm>
            <a:off x="6411433" y="409566"/>
            <a:ext cx="5146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COORDINACIÓN COVID-19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168400" y="1374185"/>
            <a:ext cx="977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Reuniones de Colaboración entre los Gobernadores y Secretarios de Salud  de los Estados de Nuevo León, Coahuila y Tamaulipas para compartir las acciones que se realizan en cada Estado así como el fortalecer acciones en conjunto.</a:t>
            </a:r>
          </a:p>
          <a:p>
            <a:pPr lvl="0" algn="just"/>
            <a:endParaRPr lang="es-MX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02" y="3085338"/>
            <a:ext cx="568919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1846" r="32226" b="39385"/>
          <a:stretch/>
        </p:blipFill>
        <p:spPr bwMode="auto">
          <a:xfrm>
            <a:off x="1554940" y="2908744"/>
            <a:ext cx="3055942" cy="368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5" descr="C:\Users\santillana\Desktop\unname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19450" r="11114" b="22664"/>
          <a:stretch/>
        </p:blipFill>
        <p:spPr bwMode="auto">
          <a:xfrm>
            <a:off x="1168400" y="5143722"/>
            <a:ext cx="2082800" cy="15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90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6"/>
          <p:cNvSpPr/>
          <p:nvPr/>
        </p:nvSpPr>
        <p:spPr>
          <a:xfrm>
            <a:off x="6432698" y="409566"/>
            <a:ext cx="5124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ACCIONES DE INVESTIGACIÓN COVID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263341" y="1360979"/>
            <a:ext cx="98505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MX" b="1" dirty="0"/>
              <a:t>La transfusión de plasma convaleciente COVID -19 </a:t>
            </a:r>
            <a:r>
              <a:rPr lang="es-MX" dirty="0"/>
              <a:t>para pacientes con infección grave por SARS-COV2 fue aprobada por la </a:t>
            </a:r>
            <a:r>
              <a:rPr lang="es-MX" b="1" dirty="0"/>
              <a:t>FDA a finales de marzo</a:t>
            </a:r>
            <a:r>
              <a:rPr lang="es-MX" dirty="0"/>
              <a:t>.</a:t>
            </a:r>
          </a:p>
          <a:p>
            <a:pPr algn="just">
              <a:buFont typeface="Wingdings" pitchFamily="2" charset="2"/>
              <a:buChar char="ü"/>
            </a:pPr>
            <a:endParaRPr lang="es-MX" dirty="0"/>
          </a:p>
          <a:p>
            <a:pPr algn="just">
              <a:buFont typeface="Wingdings" pitchFamily="2" charset="2"/>
              <a:buChar char="ü"/>
            </a:pPr>
            <a:r>
              <a:rPr lang="es-MX" dirty="0"/>
              <a:t>En México el CNTS publicó en conjunto con COFEPRIS los lineamientos para el uso de éste tratamiento experimental el 20 de abril.</a:t>
            </a:r>
          </a:p>
          <a:p>
            <a:pPr algn="just">
              <a:buFont typeface="Wingdings" pitchFamily="2" charset="2"/>
              <a:buChar char="ü"/>
            </a:pPr>
            <a:endParaRPr lang="es-MX" dirty="0"/>
          </a:p>
          <a:p>
            <a:pPr algn="just">
              <a:buFont typeface="Wingdings" pitchFamily="2" charset="2"/>
              <a:buChar char="ü"/>
            </a:pPr>
            <a:r>
              <a:rPr lang="es-MX" dirty="0"/>
              <a:t>La Secretaria de Salud de Nuevo León realiza la </a:t>
            </a:r>
            <a:r>
              <a:rPr lang="es-MX" b="1" u="sng" dirty="0"/>
              <a:t>primer colecta de plasma </a:t>
            </a:r>
            <a:r>
              <a:rPr lang="es-MX" dirty="0"/>
              <a:t>convaleciente COVID-19 el </a:t>
            </a:r>
            <a:r>
              <a:rPr lang="es-MX" b="1" u="sng" dirty="0"/>
              <a:t>22 de abril 2020. </a:t>
            </a:r>
          </a:p>
          <a:p>
            <a:pPr algn="just">
              <a:buFont typeface="Wingdings" pitchFamily="2" charset="2"/>
              <a:buChar char="ü"/>
            </a:pPr>
            <a:endParaRPr lang="es-MX" b="1" u="sng" dirty="0"/>
          </a:p>
          <a:p>
            <a:pPr algn="just">
              <a:buFont typeface="Wingdings" pitchFamily="2" charset="2"/>
              <a:buChar char="ü"/>
            </a:pPr>
            <a:r>
              <a:rPr lang="es-MX" dirty="0"/>
              <a:t>La </a:t>
            </a:r>
            <a:r>
              <a:rPr lang="es-MX" b="1" dirty="0"/>
              <a:t>primera transfusión en Hospital Metropolitano se realiza el 24 abril </a:t>
            </a:r>
            <a:r>
              <a:rPr lang="es-MX" dirty="0"/>
              <a:t>2020, en paciente en estado crítico que responde favorablemente hasta su alta. </a:t>
            </a:r>
          </a:p>
          <a:p>
            <a:pPr algn="just">
              <a:buFont typeface="Wingdings" pitchFamily="2" charset="2"/>
              <a:buChar char="ü"/>
            </a:pPr>
            <a:endParaRPr lang="es-MX" b="1" u="sng" dirty="0"/>
          </a:p>
          <a:p>
            <a:pPr algn="just">
              <a:buFont typeface="Wingdings" pitchFamily="2" charset="2"/>
              <a:buChar char="ü"/>
            </a:pPr>
            <a:r>
              <a:rPr lang="es-MX" dirty="0"/>
              <a:t>A la fecha se han evaluado a 17 personas como donantes de plasma. Obteniendo un total de </a:t>
            </a:r>
            <a:r>
              <a:rPr lang="es-MX" b="1" u="sng" dirty="0"/>
              <a:t>25 unidades de 200 ml de plasma convaleciente</a:t>
            </a:r>
            <a:r>
              <a:rPr lang="es-MX" b="1" dirty="0"/>
              <a:t>.</a:t>
            </a:r>
          </a:p>
          <a:p>
            <a:pPr algn="just"/>
            <a:endParaRPr lang="es-MX" b="1" u="sng" dirty="0"/>
          </a:p>
          <a:p>
            <a:pPr algn="just">
              <a:buFont typeface="Wingdings" pitchFamily="2" charset="2"/>
              <a:buChar char="ü"/>
            </a:pPr>
            <a:r>
              <a:rPr lang="es-MX" b="1" u="sng" dirty="0"/>
              <a:t>Actualmente 3 casos tratados</a:t>
            </a:r>
            <a:r>
              <a:rPr lang="es-MX" dirty="0"/>
              <a:t>, en seguimiento de su evolución.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40" y="5093544"/>
            <a:ext cx="2783495" cy="15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948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6"/>
          <p:cNvSpPr/>
          <p:nvPr/>
        </p:nvSpPr>
        <p:spPr>
          <a:xfrm>
            <a:off x="6617847" y="4095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RETOS</a:t>
            </a: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651800" y="1549412"/>
            <a:ext cx="5738367" cy="470253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Mantener  o disminuir la tasa de contagio (R) a través de pruebas de PCR a la mayor población. </a:t>
            </a:r>
          </a:p>
          <a:p>
            <a:pPr algn="just"/>
            <a:endParaRPr lang="es-MX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Seguimiento de contactos para las medidas de aislamiento y contención de la enfermedad.</a:t>
            </a:r>
          </a:p>
          <a:p>
            <a:pPr algn="just"/>
            <a:endParaRPr lang="es-MX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Alcanzar la capacidad hospitalaria sin ser rebasados.</a:t>
            </a:r>
          </a:p>
          <a:p>
            <a:pPr algn="just"/>
            <a:endParaRPr lang="es-MX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Tener suficientes insumos de protección y equipo para el personal de salud.</a:t>
            </a:r>
          </a:p>
          <a:p>
            <a:pPr algn="just">
              <a:buNone/>
            </a:pPr>
            <a:r>
              <a:rPr lang="es-MX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Momento adecuado para la reactivación  social y económica.</a:t>
            </a:r>
          </a:p>
          <a:p>
            <a:pPr algn="just"/>
            <a:endParaRPr lang="es-MX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b="1" dirty="0">
                <a:latin typeface="Arial" pitchFamily="34" charset="0"/>
                <a:cs typeface="Arial" pitchFamily="34" charset="0"/>
              </a:rPr>
              <a:t>Gran Reto: Reapertura de actividades en la Frontera México-EU.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6"/>
          <a:stretch/>
        </p:blipFill>
        <p:spPr bwMode="auto">
          <a:xfrm>
            <a:off x="6768036" y="1090408"/>
            <a:ext cx="4876800" cy="259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046320" y="1188703"/>
            <a:ext cx="159851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SALUD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77" y="3684107"/>
            <a:ext cx="4647718" cy="290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333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/>
          <a:srcRect l="8838" t="15909" r="13848" b="6250"/>
          <a:stretch/>
        </p:blipFill>
        <p:spPr bwMode="auto">
          <a:xfrm>
            <a:off x="1399309" y="1195050"/>
            <a:ext cx="9616022" cy="544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6467494" y="401782"/>
            <a:ext cx="5068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VALUACIÓN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52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692066-BE8F-4F18-B65D-CC4557C7B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0" b="2044"/>
          <a:stretch/>
        </p:blipFill>
        <p:spPr>
          <a:xfrm>
            <a:off x="0" y="1024569"/>
            <a:ext cx="12192000" cy="580589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Flecha abajo 3"/>
          <p:cNvSpPr/>
          <p:nvPr/>
        </p:nvSpPr>
        <p:spPr>
          <a:xfrm>
            <a:off x="543464" y="3467819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id="{BCCB6918-9A0C-4D20-B694-F3424CA22FD2}"/>
              </a:ext>
            </a:extLst>
          </p:cNvPr>
          <p:cNvSpPr txBox="1"/>
          <p:nvPr/>
        </p:nvSpPr>
        <p:spPr>
          <a:xfrm>
            <a:off x="6403897" y="257294"/>
            <a:ext cx="5163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PERSONAS CON COVID – 19 </a:t>
            </a:r>
          </a:p>
          <a:p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NUEVO LEÓN</a:t>
            </a:r>
          </a:p>
        </p:txBody>
      </p:sp>
      <p:pic>
        <p:nvPicPr>
          <p:cNvPr id="9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14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SANTIL~1\AppData\Local\Temp\IMG_8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32" y="231913"/>
            <a:ext cx="6376002" cy="6376002"/>
          </a:xfrm>
          <a:prstGeom prst="rect">
            <a:avLst/>
          </a:prstGeom>
          <a:solidFill>
            <a:srgbClr val="6F2C7C"/>
          </a:solidFill>
          <a:extLst/>
        </p:spPr>
      </p:pic>
      <p:pic>
        <p:nvPicPr>
          <p:cNvPr id="4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488055" y="3670853"/>
            <a:ext cx="5761962" cy="2040834"/>
          </a:xfrm>
          <a:prstGeom prst="rect">
            <a:avLst/>
          </a:prstGeom>
          <a:solidFill>
            <a:srgbClr val="6F2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3779181" y="4029550"/>
            <a:ext cx="5086943" cy="1323439"/>
          </a:xfrm>
          <a:prstGeom prst="rect">
            <a:avLst/>
          </a:prstGeom>
          <a:solidFill>
            <a:srgbClr val="6F2C7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046352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B4E128B-BE84-4FCD-B882-6699A1BF4326}"/>
              </a:ext>
            </a:extLst>
          </p:cNvPr>
          <p:cNvSpPr txBox="1"/>
          <p:nvPr/>
        </p:nvSpPr>
        <p:spPr>
          <a:xfrm>
            <a:off x="2867877" y="1759517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/>
              <a:t>850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1075DA7-5E92-4C75-9BF1-EF590AFC6A40}"/>
              </a:ext>
            </a:extLst>
          </p:cNvPr>
          <p:cNvSpPr txBox="1"/>
          <p:nvPr/>
        </p:nvSpPr>
        <p:spPr>
          <a:xfrm>
            <a:off x="8340428" y="1745667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/>
              <a:t>26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FB63AF-19E9-417C-BCDE-7CF9166F55BE}"/>
              </a:ext>
            </a:extLst>
          </p:cNvPr>
          <p:cNvSpPr txBox="1"/>
          <p:nvPr/>
        </p:nvSpPr>
        <p:spPr>
          <a:xfrm>
            <a:off x="6389783" y="410962"/>
            <a:ext cx="518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</a:rPr>
              <a:t>PERSONAS CON COVID-19 Y DEFUNCIONES.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6291AF-5D5E-4588-916E-B558B01B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34" y="1720622"/>
            <a:ext cx="10785293" cy="4647047"/>
          </a:xfrm>
          <a:prstGeom prst="rect">
            <a:avLst/>
          </a:prstGeom>
        </p:spPr>
      </p:pic>
      <p:pic>
        <p:nvPicPr>
          <p:cNvPr id="8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0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CD2B9D8-B454-4FAF-B277-1D34C0B04610}"/>
              </a:ext>
            </a:extLst>
          </p:cNvPr>
          <p:cNvSpPr txBox="1"/>
          <p:nvPr/>
        </p:nvSpPr>
        <p:spPr>
          <a:xfrm>
            <a:off x="6397128" y="365473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PERSONAS CON COVID-19, POR SEXO.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A7975D-076C-46C4-ABC2-4EC6D6411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787" y="1638426"/>
            <a:ext cx="7276509" cy="4243444"/>
          </a:xfrm>
          <a:prstGeom prst="rect">
            <a:avLst/>
          </a:prstGeom>
        </p:spPr>
      </p:pic>
      <p:pic>
        <p:nvPicPr>
          <p:cNvPr id="6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039091" y="6359236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Corte al 5 Mayo 2020</a:t>
            </a:r>
          </a:p>
        </p:txBody>
      </p:sp>
    </p:spTree>
    <p:extLst>
      <p:ext uri="{BB962C8B-B14F-4D97-AF65-F5344CB8AC3E}">
        <p14:creationId xmlns:p14="http://schemas.microsoft.com/office/powerpoint/2010/main" val="11199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32428" y="2344897"/>
            <a:ext cx="2794949" cy="218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2F1C46-3AC1-42EB-90BC-3016A9C7BD27}"/>
              </a:ext>
            </a:extLst>
          </p:cNvPr>
          <p:cNvSpPr txBox="1"/>
          <p:nvPr/>
        </p:nvSpPr>
        <p:spPr>
          <a:xfrm>
            <a:off x="110170" y="2866304"/>
            <a:ext cx="259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PERSONAS CON COVID-19, LUGAR DE RESIDENCIA.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AFED42-BE74-4641-A878-6DE8A1A1C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5" t="14300" r="8346" b="5507"/>
          <a:stretch/>
        </p:blipFill>
        <p:spPr>
          <a:xfrm>
            <a:off x="2709346" y="119270"/>
            <a:ext cx="7182290" cy="6738730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2DD6817-D95C-415F-8C13-332D1D413093}"/>
              </a:ext>
            </a:extLst>
          </p:cNvPr>
          <p:cNvCxnSpPr>
            <a:cxnSpLocks/>
          </p:cNvCxnSpPr>
          <p:nvPr/>
        </p:nvCxnSpPr>
        <p:spPr>
          <a:xfrm flipV="1">
            <a:off x="5817704" y="3276604"/>
            <a:ext cx="3025910" cy="15736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17822766-17D5-49B2-B323-0F17EEE87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674" y="332753"/>
            <a:ext cx="1925629" cy="2888444"/>
          </a:xfrm>
          <a:prstGeom prst="rect">
            <a:avLst/>
          </a:prstGeom>
        </p:spPr>
      </p:pic>
      <p:pic>
        <p:nvPicPr>
          <p:cNvPr id="8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304800" y="11927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048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D3CE915-2DA9-4BD4-B283-005CB6AC98A0}"/>
              </a:ext>
            </a:extLst>
          </p:cNvPr>
          <p:cNvSpPr txBox="1"/>
          <p:nvPr/>
        </p:nvSpPr>
        <p:spPr>
          <a:xfrm>
            <a:off x="6397128" y="255302"/>
            <a:ext cx="5192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</a:rPr>
              <a:t>PERSONAS CON COVID-19, TIPO DE TRATAMIENTO.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0FAFCA-FF15-4955-98C6-C7FE4184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058" y="2177220"/>
            <a:ext cx="7631011" cy="4110688"/>
          </a:xfrm>
          <a:prstGeom prst="rect">
            <a:avLst/>
          </a:prstGeom>
        </p:spPr>
      </p:pic>
      <p:pic>
        <p:nvPicPr>
          <p:cNvPr id="8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304800" y="11927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3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1EDD24-4C60-1D42-83A6-EF07F68CE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49" y="185737"/>
            <a:ext cx="2709863" cy="6486525"/>
          </a:xfrm>
          <a:prstGeom prst="rect">
            <a:avLst/>
          </a:prstGeom>
        </p:spPr>
      </p:pic>
      <p:pic>
        <p:nvPicPr>
          <p:cNvPr id="16" name="Content Placeholder 15" descr="A close up of a map&#10;&#10;Description automatically generated">
            <a:extLst>
              <a:ext uri="{FF2B5EF4-FFF2-40B4-BE49-F238E27FC236}">
                <a16:creationId xmlns:a16="http://schemas.microsoft.com/office/drawing/2014/main" id="{563E0F03-2162-DF4D-B8F3-28334AFBE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3907" y="2139946"/>
            <a:ext cx="5248202" cy="3206758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6DB554-2F50-4B46-83F8-7CDFAD36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005" y="185737"/>
            <a:ext cx="2709863" cy="6486525"/>
          </a:xfrm>
          <a:prstGeom prst="rect">
            <a:avLst/>
          </a:prstGeom>
        </p:spPr>
      </p:pic>
      <p:pic>
        <p:nvPicPr>
          <p:cNvPr id="6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304800" y="11927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3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santillana\Desktop\Nueva Imagen\SECRETARÍADE SALUD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2866" r="9666" b="22581"/>
          <a:stretch/>
        </p:blipFill>
        <p:spPr bwMode="auto">
          <a:xfrm>
            <a:off x="293652" y="152400"/>
            <a:ext cx="2522577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2" t="3584" r="3229" b="83638"/>
          <a:stretch/>
        </p:blipFill>
        <p:spPr bwMode="auto">
          <a:xfrm>
            <a:off x="6297304" y="152400"/>
            <a:ext cx="558989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94CF3B-89F7-48EB-98F3-6FFF81C2F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81" y="1536028"/>
            <a:ext cx="8195624" cy="4462436"/>
          </a:xfrm>
          <a:prstGeom prst="rect">
            <a:avLst/>
          </a:prstGeom>
        </p:spPr>
      </p:pic>
      <p:sp>
        <p:nvSpPr>
          <p:cNvPr id="4" name="2 CuadroTexto">
            <a:extLst>
              <a:ext uri="{FF2B5EF4-FFF2-40B4-BE49-F238E27FC236}">
                <a16:creationId xmlns:a16="http://schemas.microsoft.com/office/drawing/2014/main" id="{65426DAD-9A65-4D34-A5DF-E58868EEB4E0}"/>
              </a:ext>
            </a:extLst>
          </p:cNvPr>
          <p:cNvSpPr txBox="1"/>
          <p:nvPr/>
        </p:nvSpPr>
        <p:spPr>
          <a:xfrm>
            <a:off x="6070601" y="239134"/>
            <a:ext cx="5664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Porcentaje de casos confirmados por 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signos y/o síntomas y Comorbilidades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Nuevo León 2020~ </a:t>
            </a:r>
            <a:endParaRPr lang="es-MX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FF1E9FE-5DCD-48BE-A34F-49BA67088D24}"/>
              </a:ext>
            </a:extLst>
          </p:cNvPr>
          <p:cNvSpPr/>
          <p:nvPr/>
        </p:nvSpPr>
        <p:spPr>
          <a:xfrm>
            <a:off x="7731854" y="3042243"/>
            <a:ext cx="2667698" cy="1417739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Tos	77%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Cefalea	74%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Fiebre	74%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Mialgias	50%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Artralgias	41%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0FDAD1D-3A4B-40CF-804E-0ED942FD7D03}"/>
              </a:ext>
            </a:extLst>
          </p:cNvPr>
          <p:cNvSpPr/>
          <p:nvPr/>
        </p:nvSpPr>
        <p:spPr>
          <a:xfrm>
            <a:off x="5118525" y="4288010"/>
            <a:ext cx="2667698" cy="1566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793875" algn="l"/>
              </a:tabLst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Comorbilidades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Hipertensión	16%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Diabetes	15%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Obesidad	13%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Tabaquismo	  6%</a:t>
            </a:r>
          </a:p>
          <a:p>
            <a:pPr>
              <a:tabLst>
                <a:tab pos="1793875" algn="l"/>
              </a:tabLs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Enf. cardiaca	  3%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E4FE1C-A56E-431C-969D-0980381545EA}"/>
              </a:ext>
            </a:extLst>
          </p:cNvPr>
          <p:cNvSpPr txBox="1"/>
          <p:nvPr/>
        </p:nvSpPr>
        <p:spPr>
          <a:xfrm>
            <a:off x="3775696" y="6297372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b="1" dirty="0">
                <a:latin typeface="Arial" pitchFamily="34" charset="0"/>
                <a:cs typeface="Arial" pitchFamily="34" charset="0"/>
              </a:rPr>
              <a:t>~ Información hasta el 04/05/2020</a:t>
            </a:r>
          </a:p>
          <a:p>
            <a:r>
              <a:rPr lang="es-MX" sz="900" b="1" dirty="0">
                <a:latin typeface="Arial" pitchFamily="34" charset="0"/>
                <a:cs typeface="Arial" pitchFamily="34" charset="0"/>
              </a:rPr>
              <a:t>Fuente: Base de datos estatal COVID_19/DGE/SS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13955" y="2455817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Arial" pitchFamily="34" charset="0"/>
                <a:cs typeface="Arial" pitchFamily="34" charset="0"/>
              </a:rPr>
              <a:t>442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CASOS</a:t>
            </a:r>
          </a:p>
        </p:txBody>
      </p:sp>
    </p:spTree>
    <p:extLst>
      <p:ext uri="{BB962C8B-B14F-4D97-AF65-F5344CB8AC3E}">
        <p14:creationId xmlns:p14="http://schemas.microsoft.com/office/powerpoint/2010/main" val="19728107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PlusSign"/>
  <p:tag name="CIRCLESTATUS" val="Blue"/>
  <p:tag name="NAME" val="PlusSignBl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VerticalDefault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ES_MY0022_16x9_OF_v1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7A2982"/>
      </a:accent1>
      <a:accent2>
        <a:srgbClr val="4AC1BA"/>
      </a:accent2>
      <a:accent3>
        <a:srgbClr val="00A8E1"/>
      </a:accent3>
      <a:accent4>
        <a:srgbClr val="C1D52F"/>
      </a:accent4>
      <a:accent5>
        <a:srgbClr val="EE3340"/>
      </a:accent5>
      <a:accent6>
        <a:srgbClr val="F9A21C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7A2982"/>
        </a:accent1>
        <a:accent2>
          <a:srgbClr val="4AC1BA"/>
        </a:accent2>
        <a:accent3>
          <a:srgbClr val="00A8E1"/>
        </a:accent3>
        <a:accent4>
          <a:srgbClr val="C1D52F"/>
        </a:accent4>
        <a:accent5>
          <a:srgbClr val="EE3340"/>
        </a:accent5>
        <a:accent6>
          <a:srgbClr val="F9A21C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ES_MY0022_16x9_OF_v1.potx" id="{A872D87E-40EB-451B-A437-0547997EE32A}" vid="{CDC0A2BA-E6B4-45CB-93B7-DA2BE988006E}"/>
    </a:ext>
  </a:extLst>
</a:theme>
</file>

<file path=ppt/theme/theme3.xml><?xml version="1.0" encoding="utf-8"?>
<a:theme xmlns:a="http://schemas.openxmlformats.org/drawingml/2006/main" name="1_White ES_MY0022_16x9_OF_v1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7A2982"/>
      </a:accent1>
      <a:accent2>
        <a:srgbClr val="4AC1BA"/>
      </a:accent2>
      <a:accent3>
        <a:srgbClr val="00A8E1"/>
      </a:accent3>
      <a:accent4>
        <a:srgbClr val="C1D52F"/>
      </a:accent4>
      <a:accent5>
        <a:srgbClr val="EE3340"/>
      </a:accent5>
      <a:accent6>
        <a:srgbClr val="F9A21C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7A2982"/>
        </a:accent1>
        <a:accent2>
          <a:srgbClr val="4AC1BA"/>
        </a:accent2>
        <a:accent3>
          <a:srgbClr val="00A8E1"/>
        </a:accent3>
        <a:accent4>
          <a:srgbClr val="C1D52F"/>
        </a:accent4>
        <a:accent5>
          <a:srgbClr val="EE3340"/>
        </a:accent5>
        <a:accent6>
          <a:srgbClr val="F9A21C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ES_MY0022_16x9_OF_v1.potx" id="{A872D87E-40EB-451B-A437-0547997EE32A}" vid="{CDC0A2BA-E6B4-45CB-93B7-DA2BE988006E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6669</TotalTime>
  <Words>1045</Words>
  <Application>Microsoft Office PowerPoint</Application>
  <PresentationFormat>Widescreen</PresentationFormat>
  <Paragraphs>205</Paragraphs>
  <Slides>30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Castellar</vt:lpstr>
      <vt:lpstr>Helvetica</vt:lpstr>
      <vt:lpstr>Segoe UI</vt:lpstr>
      <vt:lpstr>Wingdings</vt:lpstr>
      <vt:lpstr>Tema de Office</vt:lpstr>
      <vt:lpstr>White ES_MY0022_16x9_OF_v1</vt:lpstr>
      <vt:lpstr>1_White ES_MY0022_16x9_OF_v1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Secretaría de Salud de Nuevo León ha realizado una extensa planeación, preparándonos para enfrentar diversos escenarios</vt:lpstr>
      <vt:lpstr>Las acciones coordinadas en el Cuarto de Respuesta están enfocadas en 3 áreas prioritarias: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secretaria salud</dc:creator>
  <cp:lastModifiedBy>Maryell Martinez</cp:lastModifiedBy>
  <cp:revision>393</cp:revision>
  <dcterms:created xsi:type="dcterms:W3CDTF">2020-04-03T20:02:59Z</dcterms:created>
  <dcterms:modified xsi:type="dcterms:W3CDTF">2020-05-08T16:34:42Z</dcterms:modified>
</cp:coreProperties>
</file>