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0" r:id="rId2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24"/>
    <p:restoredTop sz="94650"/>
  </p:normalViewPr>
  <p:slideViewPr>
    <p:cSldViewPr snapToGrid="0" showGuides="1">
      <p:cViewPr>
        <p:scale>
          <a:sx n="40" d="100"/>
          <a:sy n="40" d="100"/>
        </p:scale>
        <p:origin x="-32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85FE9-5B21-419F-B421-E018E8E01BA6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9535F-D58D-49EC-95C8-0ADC2126F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3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9535F-D58D-49EC-95C8-0ADC2126FE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4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1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6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5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0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7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8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1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9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1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8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B0D41-DD01-47FF-AE09-427C96C4961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DF1DA-7D34-4369-AC17-1D0E9B36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4094" y="4824400"/>
            <a:ext cx="32004000" cy="1680475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20000">
                <a:schemeClr val="accent1">
                  <a:lumMod val="0"/>
                  <a:lumOff val="100000"/>
                </a:schemeClr>
              </a:gs>
              <a:gs pos="91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4094" y="425415"/>
            <a:ext cx="32004000" cy="42533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kern="0" dirty="0">
                <a:solidFill>
                  <a:srgbClr val="FFFFFF"/>
                </a:solidFill>
                <a:sym typeface="Calibri" charset="0"/>
              </a:rPr>
              <a:t>Impact of wealth and other determinants on health insurance enrollment in India: An empirical analysis of National Family Health Survey-4 (2015-16)</a:t>
            </a:r>
          </a:p>
          <a:p>
            <a:pPr algn="ctr"/>
            <a:r>
              <a:rPr lang="en-US" sz="4600" b="1" kern="0" dirty="0">
                <a:solidFill>
                  <a:srgbClr val="FFFFFF"/>
                </a:solidFill>
                <a:sym typeface="Calibri" charset="0"/>
              </a:rPr>
              <a:t>Preshit Ambade</a:t>
            </a:r>
            <a:r>
              <a:rPr lang="en-US" sz="4600" b="1" kern="0" baseline="30000" dirty="0">
                <a:solidFill>
                  <a:srgbClr val="FFFFFF"/>
                </a:solidFill>
                <a:sym typeface="Calibri" charset="0"/>
              </a:rPr>
              <a:t>1</a:t>
            </a:r>
            <a:r>
              <a:rPr lang="en-US" sz="4600" b="1" kern="0" dirty="0">
                <a:solidFill>
                  <a:srgbClr val="FFFFFF"/>
                </a:solidFill>
                <a:sym typeface="Calibri" charset="0"/>
              </a:rPr>
              <a:t>, Dr. Elizabeth Calhoun</a:t>
            </a:r>
            <a:r>
              <a:rPr lang="en-US" sz="4600" b="1" kern="0" baseline="30000" dirty="0">
                <a:solidFill>
                  <a:srgbClr val="FFFFFF"/>
                </a:solidFill>
                <a:sym typeface="Calibri" charset="0"/>
              </a:rPr>
              <a:t>2</a:t>
            </a:r>
            <a:r>
              <a:rPr lang="en-US" sz="4600" b="1" kern="0" dirty="0">
                <a:solidFill>
                  <a:srgbClr val="FFFFFF"/>
                </a:solidFill>
                <a:sym typeface="Calibri" charset="0"/>
              </a:rPr>
              <a:t>,</a:t>
            </a:r>
            <a:r>
              <a:rPr lang="en-US" sz="4600" b="1" kern="0" baseline="30000" dirty="0">
                <a:solidFill>
                  <a:srgbClr val="FFFFFF"/>
                </a:solidFill>
                <a:sym typeface="Calibri" charset="0"/>
              </a:rPr>
              <a:t> </a:t>
            </a:r>
            <a:r>
              <a:rPr lang="en-US" sz="4600" b="1" kern="0" dirty="0">
                <a:solidFill>
                  <a:srgbClr val="FFFFFF"/>
                </a:solidFill>
                <a:sym typeface="Calibri" charset="0"/>
              </a:rPr>
              <a:t>Dr. Tauhidur Rahman</a:t>
            </a:r>
            <a:r>
              <a:rPr lang="en-US" sz="4600" b="1" kern="0" baseline="30000" dirty="0">
                <a:solidFill>
                  <a:srgbClr val="FFFFFF"/>
                </a:solidFill>
                <a:sym typeface="Calibri" charset="0"/>
              </a:rPr>
              <a:t>3</a:t>
            </a:r>
            <a:r>
              <a:rPr lang="en-US" sz="4600" b="1" kern="0" dirty="0">
                <a:solidFill>
                  <a:srgbClr val="FFFFFF"/>
                </a:solidFill>
                <a:sym typeface="Calibri" charset="0"/>
              </a:rPr>
              <a:t>, </a:t>
            </a:r>
          </a:p>
          <a:p>
            <a:pPr algn="ctr"/>
            <a:r>
              <a:rPr lang="en-US" sz="4600" b="1" kern="0" dirty="0">
                <a:solidFill>
                  <a:srgbClr val="FFFFFF"/>
                </a:solidFill>
                <a:sym typeface="Calibri" charset="0"/>
              </a:rPr>
              <a:t>Dr. </a:t>
            </a:r>
            <a:r>
              <a:rPr lang="en-US" sz="4600" b="1" kern="0" dirty="0" err="1">
                <a:solidFill>
                  <a:srgbClr val="FFFFFF"/>
                </a:solidFill>
                <a:sym typeface="Calibri" charset="0"/>
              </a:rPr>
              <a:t>Smita</a:t>
            </a:r>
            <a:r>
              <a:rPr lang="en-US" sz="4600" b="1" kern="0" dirty="0">
                <a:solidFill>
                  <a:srgbClr val="FFFFFF"/>
                </a:solidFill>
                <a:sym typeface="Calibri" charset="0"/>
              </a:rPr>
              <a:t> Pakhale</a:t>
            </a:r>
            <a:r>
              <a:rPr lang="en-US" sz="4600" b="1" kern="0" baseline="30000" dirty="0">
                <a:solidFill>
                  <a:srgbClr val="FFFFFF"/>
                </a:solidFill>
                <a:sym typeface="Calibri" charset="0"/>
              </a:rPr>
              <a:t>4</a:t>
            </a:r>
            <a:r>
              <a:rPr lang="en-US" sz="4600" b="1" kern="0" dirty="0">
                <a:solidFill>
                  <a:srgbClr val="FFFFFF"/>
                </a:solidFill>
                <a:sym typeface="Calibri" charset="0"/>
              </a:rPr>
              <a:t>, Dr. Joe Gerald</a:t>
            </a:r>
            <a:r>
              <a:rPr lang="en-US" sz="4600" b="1" kern="0" baseline="30000" dirty="0">
                <a:solidFill>
                  <a:srgbClr val="FFFFFF"/>
                </a:solidFill>
                <a:sym typeface="Calibri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3" y="2445005"/>
            <a:ext cx="6060234" cy="1362243"/>
          </a:xfrm>
          <a:prstGeom prst="rect">
            <a:avLst/>
          </a:prstGeom>
          <a:noFill/>
        </p:spPr>
      </p:pic>
      <p:sp>
        <p:nvSpPr>
          <p:cNvPr id="15" name="Content Placeholder 6"/>
          <p:cNvSpPr txBox="1">
            <a:spLocks/>
          </p:cNvSpPr>
          <p:nvPr/>
        </p:nvSpPr>
        <p:spPr>
          <a:xfrm>
            <a:off x="627325" y="5668156"/>
            <a:ext cx="10241279" cy="4014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0" indent="-731520" algn="l" defTabSz="2926080" rtl="0" eaLnBrk="1" latinLnBrk="0" hangingPunct="1">
              <a:lnSpc>
                <a:spcPct val="900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8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06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4672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097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358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9380" indent="-249380">
              <a:spcBef>
                <a:spcPts val="655"/>
              </a:spcBef>
              <a:defRPr/>
            </a:pPr>
            <a:r>
              <a:rPr lang="en-US" sz="2400" dirty="0"/>
              <a:t>India have adopted path of health insurance to achieve the objectives of Universal Health Coverage (UHC).</a:t>
            </a:r>
          </a:p>
          <a:p>
            <a:pPr marL="249380" indent="-249380">
              <a:spcBef>
                <a:spcPts val="655"/>
              </a:spcBef>
              <a:defRPr/>
            </a:pPr>
            <a:r>
              <a:rPr lang="en-US" sz="2400" dirty="0"/>
              <a:t>India launched Pradhan Mantri Jan Aarogya Yojana (PM-JAY) in 2018 aiming to cover  10 million households.</a:t>
            </a:r>
            <a:r>
              <a:rPr lang="en-US" sz="2400" baseline="30000" dirty="0"/>
              <a:t>1</a:t>
            </a:r>
          </a:p>
          <a:p>
            <a:pPr marL="249380" indent="-249380">
              <a:spcBef>
                <a:spcPts val="655"/>
              </a:spcBef>
              <a:defRPr/>
            </a:pPr>
            <a:r>
              <a:rPr lang="en-US" sz="2400" dirty="0"/>
              <a:t>Unaffordability of insurance is a big concern.</a:t>
            </a:r>
            <a:r>
              <a:rPr lang="en-US" sz="2400" baseline="30000" dirty="0"/>
              <a:t>2 </a:t>
            </a:r>
            <a:r>
              <a:rPr lang="en-US" sz="2400" dirty="0"/>
              <a:t>However, low-income households consider health insurance as an important product.</a:t>
            </a:r>
            <a:r>
              <a:rPr lang="en-US" sz="2400" baseline="30000" dirty="0"/>
              <a:t>3-5</a:t>
            </a:r>
            <a:r>
              <a:rPr lang="en-US" sz="2400" dirty="0"/>
              <a:t> </a:t>
            </a:r>
          </a:p>
          <a:p>
            <a:pPr marL="249380" indent="-249380">
              <a:spcBef>
                <a:spcPts val="655"/>
              </a:spcBef>
              <a:defRPr/>
            </a:pPr>
            <a:r>
              <a:rPr lang="en-US" sz="2400" dirty="0"/>
              <a:t>Besides federal scheme, 17 states and 4 Union Territories have own health insurance schemes.</a:t>
            </a:r>
            <a:r>
              <a:rPr lang="en-US" sz="2400" baseline="30000" dirty="0"/>
              <a:t>6</a:t>
            </a:r>
          </a:p>
          <a:p>
            <a:pPr marL="249380" indent="-249380">
              <a:spcBef>
                <a:spcPts val="655"/>
              </a:spcBef>
              <a:defRPr/>
            </a:pPr>
            <a:r>
              <a:rPr lang="en-US" sz="2400" dirty="0"/>
              <a:t>Marginalized communities are benefitted because of the government schemes;</a:t>
            </a:r>
            <a:r>
              <a:rPr lang="en-US" sz="2400" baseline="30000" dirty="0"/>
              <a:t>6,7 </a:t>
            </a:r>
            <a:r>
              <a:rPr lang="en-US" sz="2400" dirty="0"/>
              <a:t>however, miss-targeting and enrollment issues are reported previously.</a:t>
            </a:r>
            <a:r>
              <a:rPr lang="en-US" sz="2400" baseline="30000" dirty="0"/>
              <a:t>7-9</a:t>
            </a:r>
            <a:endParaRPr lang="en-US" sz="2000" baseline="30000" dirty="0"/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627326" y="4893997"/>
            <a:ext cx="10241280" cy="565495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2633472" rtl="0" eaLnBrk="1" latinLnBrk="0" hangingPunct="1">
              <a:defRPr sz="38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1673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3347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5020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66944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83680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041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1715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3388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55" b="1" dirty="0">
                <a:solidFill>
                  <a:schemeClr val="tx1"/>
                </a:solidFill>
              </a:rPr>
              <a:t>Background</a:t>
            </a:r>
            <a:endParaRPr lang="en-US" sz="3927" b="1" dirty="0">
              <a:solidFill>
                <a:schemeClr val="tx1"/>
              </a:solidFill>
            </a:endParaRPr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627324" y="9775520"/>
            <a:ext cx="10241280" cy="545164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ctr" defTabSz="2633472" rtl="0" eaLnBrk="1" latinLnBrk="0" hangingPunct="1">
              <a:defRPr sz="38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1673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3347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5020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66944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83680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041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1715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3388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55" b="1" dirty="0">
                <a:solidFill>
                  <a:schemeClr val="tx1"/>
                </a:solidFill>
              </a:rPr>
              <a:t>Objective</a:t>
            </a:r>
            <a:endParaRPr lang="en-US" sz="3927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A9B4FC-7283-4092-A9CE-AF6EFF50DC18}"/>
              </a:ext>
            </a:extLst>
          </p:cNvPr>
          <p:cNvSpPr/>
          <p:nvPr/>
        </p:nvSpPr>
        <p:spPr>
          <a:xfrm>
            <a:off x="627324" y="10607731"/>
            <a:ext cx="10241280" cy="73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To evaluate impact of asset holding and its interaction with other socio-economic indicators which affects health insurance enrollment for a household.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624418" y="11857706"/>
            <a:ext cx="10244186" cy="2344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0" indent="-731520" algn="l" defTabSz="2926080" rtl="0" eaLnBrk="1" latinLnBrk="0" hangingPunct="1">
              <a:lnSpc>
                <a:spcPct val="900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8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06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4672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097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358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We use data from the 2015-16 National Family Health Survey and logit model to estimate the association between household’s wealth status and health insurance enrollment for 461,699 households.</a:t>
            </a:r>
          </a:p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Interaction effect of  religion, caste, and place of residence also estimated. </a:t>
            </a:r>
          </a:p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Further, we estimate relative risk ratios for enrollments in employer-based, publicly funded, and private health insurance programs versus having no health insurance.</a:t>
            </a:r>
          </a:p>
        </p:txBody>
      </p:sp>
      <p:sp>
        <p:nvSpPr>
          <p:cNvPr id="26" name="Content Placeholder 7"/>
          <p:cNvSpPr txBox="1">
            <a:spLocks/>
          </p:cNvSpPr>
          <p:nvPr/>
        </p:nvSpPr>
        <p:spPr>
          <a:xfrm>
            <a:off x="627324" y="11207135"/>
            <a:ext cx="10244186" cy="55274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ctr" defTabSz="2633472" rtl="0" eaLnBrk="1" latinLnBrk="0" hangingPunct="1">
              <a:defRPr sz="38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1673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3347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5020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66944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83680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041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1715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3388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55" b="1" dirty="0">
                <a:solidFill>
                  <a:schemeClr val="tx1"/>
                </a:solidFill>
              </a:rPr>
              <a:t>Methods</a:t>
            </a:r>
            <a:endParaRPr lang="en-US" sz="3927" b="1" dirty="0">
              <a:solidFill>
                <a:schemeClr val="tx1"/>
              </a:solidFill>
            </a:endParaRPr>
          </a:p>
        </p:txBody>
      </p:sp>
      <p:sp>
        <p:nvSpPr>
          <p:cNvPr id="28" name="Content Placeholder 7"/>
          <p:cNvSpPr txBox="1">
            <a:spLocks/>
          </p:cNvSpPr>
          <p:nvPr/>
        </p:nvSpPr>
        <p:spPr>
          <a:xfrm>
            <a:off x="11365454" y="4893997"/>
            <a:ext cx="10241280" cy="569625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2633472" rtl="0" eaLnBrk="1" latinLnBrk="0" hangingPunct="1">
              <a:defRPr sz="38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1673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3347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5020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66944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83680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041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1715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3388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55" b="1" dirty="0">
                <a:solidFill>
                  <a:schemeClr val="tx1"/>
                </a:solidFill>
              </a:rPr>
              <a:t>Results</a:t>
            </a:r>
            <a:endParaRPr lang="en-US" sz="3927" b="1" dirty="0">
              <a:solidFill>
                <a:schemeClr val="tx1"/>
              </a:solidFill>
            </a:endParaRPr>
          </a:p>
        </p:txBody>
      </p:sp>
      <p:sp>
        <p:nvSpPr>
          <p:cNvPr id="30" name="Content Placeholder 7"/>
          <p:cNvSpPr txBox="1">
            <a:spLocks/>
          </p:cNvSpPr>
          <p:nvPr/>
        </p:nvSpPr>
        <p:spPr>
          <a:xfrm>
            <a:off x="21901686" y="16345783"/>
            <a:ext cx="10238436" cy="51352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ctr" defTabSz="2633472" rtl="0" eaLnBrk="1" latinLnBrk="0" hangingPunct="1">
              <a:defRPr sz="38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1673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3347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5020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66944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83680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041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1715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3388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55" b="1" dirty="0">
                <a:solidFill>
                  <a:schemeClr val="tx1"/>
                </a:solidFill>
              </a:rPr>
              <a:t>References</a:t>
            </a:r>
            <a:endParaRPr lang="en-US" sz="3927" b="1" dirty="0">
              <a:solidFill>
                <a:schemeClr val="tx1"/>
              </a:solidFill>
            </a:endParaRP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32CFAB0A-6F22-465C-93BD-4B1A149CC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200" y="8594227"/>
            <a:ext cx="10241279" cy="50359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9753" tIns="49876" rIns="99753" bIns="4987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97569" eaLnBrk="0" hangingPunct="0"/>
            <a:r>
              <a:rPr lang="en-US" altLang="en-US" sz="2618" i="1" dirty="0">
                <a:ea typeface="Calibri" panose="020F0502020204030204" pitchFamily="34" charset="0"/>
                <a:cs typeface="Mangal" panose="02040503050203030202" pitchFamily="18" charset="0"/>
              </a:rPr>
              <a:t>Figure-2: Odd ratios for health insurance enrollments (2015-16)</a:t>
            </a:r>
            <a:endParaRPr lang="en-US" altLang="en-US" sz="2618" i="1" baseline="30000" dirty="0">
              <a:latin typeface="+mn-lt"/>
              <a:ea typeface="Calibri" panose="020F0502020204030204" pitchFamily="34" charset="0"/>
              <a:cs typeface="Mangal" panose="02040503050203030202" pitchFamily="18" charset="0"/>
              <a:sym typeface="Symbol" panose="05050102010706020507" pitchFamily="18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D0EE5B-5AF2-48B7-82CF-F7D7E3CC80FB}"/>
              </a:ext>
            </a:extLst>
          </p:cNvPr>
          <p:cNvSpPr txBox="1"/>
          <p:nvPr/>
        </p:nvSpPr>
        <p:spPr>
          <a:xfrm>
            <a:off x="11365454" y="19774364"/>
            <a:ext cx="10204772" cy="175945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18"/>
              </a:lnSpc>
            </a:pPr>
            <a:r>
              <a:rPr lang="en-US" sz="1600" b="1" u="sng" dirty="0">
                <a:latin typeface="+mn-lt"/>
              </a:rPr>
              <a:t>Contact Details</a:t>
            </a:r>
            <a:r>
              <a:rPr lang="en-US" sz="1600" b="1" dirty="0">
                <a:latin typeface="+mn-lt"/>
              </a:rPr>
              <a:t>: </a:t>
            </a:r>
          </a:p>
          <a:p>
            <a:pPr algn="ctr">
              <a:lnSpc>
                <a:spcPts val="2618"/>
              </a:lnSpc>
            </a:pPr>
            <a:r>
              <a:rPr lang="en-US" sz="1800" dirty="0">
                <a:latin typeface="+mn-lt"/>
              </a:rPr>
              <a:t>Preshit N. Ambade, DrPH Candidate,</a:t>
            </a:r>
          </a:p>
          <a:p>
            <a:pPr algn="ctr">
              <a:lnSpc>
                <a:spcPts val="2618"/>
              </a:lnSpc>
            </a:pPr>
            <a:r>
              <a:rPr lang="en-US" sz="1800" dirty="0">
                <a:latin typeface="+mn-lt"/>
              </a:rPr>
              <a:t>Mel and Enid Zuckerman College of Public Health,</a:t>
            </a:r>
          </a:p>
          <a:p>
            <a:pPr algn="ctr">
              <a:lnSpc>
                <a:spcPts val="2618"/>
              </a:lnSpc>
            </a:pPr>
            <a:r>
              <a:rPr lang="en-US" sz="1800" dirty="0">
                <a:latin typeface="+mn-lt"/>
              </a:rPr>
              <a:t>University of Arizona, Tucson, AZ (USA).</a:t>
            </a:r>
          </a:p>
          <a:p>
            <a:pPr algn="ctr">
              <a:lnSpc>
                <a:spcPts val="2618"/>
              </a:lnSpc>
            </a:pPr>
            <a:r>
              <a:rPr lang="en-US" sz="1800" dirty="0">
                <a:latin typeface="+mn-lt"/>
              </a:rPr>
              <a:t>Cell No.: (520) 445-5474 E-mail : </a:t>
            </a:r>
            <a:r>
              <a:rPr lang="en-US" sz="1800" u="sng" dirty="0">
                <a:latin typeface="+mn-lt"/>
              </a:rPr>
              <a:t>preshitambade@email.arizona.edu</a:t>
            </a:r>
          </a:p>
        </p:txBody>
      </p:sp>
      <p:grpSp>
        <p:nvGrpSpPr>
          <p:cNvPr id="43" name="Group 42"/>
          <p:cNvGrpSpPr/>
          <p:nvPr/>
        </p:nvGrpSpPr>
        <p:grpSpPr>
          <a:xfrm flipV="1">
            <a:off x="11337229" y="19800896"/>
            <a:ext cx="10241280" cy="45719"/>
            <a:chOff x="22245562" y="20104879"/>
            <a:chExt cx="9673294" cy="33485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22246814" y="20104879"/>
              <a:ext cx="967204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2245562" y="20138364"/>
              <a:ext cx="967204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Content Placeholder 6"/>
          <p:cNvSpPr txBox="1">
            <a:spLocks/>
          </p:cNvSpPr>
          <p:nvPr/>
        </p:nvSpPr>
        <p:spPr>
          <a:xfrm>
            <a:off x="11365454" y="17178832"/>
            <a:ext cx="10239954" cy="2276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0" indent="-731520" algn="l" defTabSz="2926080" rtl="0" eaLnBrk="1" latinLnBrk="0" hangingPunct="1">
              <a:lnSpc>
                <a:spcPct val="900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8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06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4672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097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358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Asset holding play significant role in health insurance enrollment decisions</a:t>
            </a:r>
          </a:p>
          <a:p>
            <a:pPr marL="228600" indent="-22860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Access to health insurance for the poor is increased.</a:t>
            </a:r>
          </a:p>
          <a:p>
            <a:pPr marL="228600" indent="-22860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Poor households from marginalized caste groups have gained access to public schemes; however, wealth still determines the access.</a:t>
            </a:r>
          </a:p>
          <a:p>
            <a:pPr marL="228600" indent="-22860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Special efforts to reach out to the most vulnerable populations,  i.e., poorest marginalized caste groups, Muslims and urban poor needs to be taken.</a:t>
            </a:r>
          </a:p>
        </p:txBody>
      </p:sp>
      <p:sp>
        <p:nvSpPr>
          <p:cNvPr id="64" name="Content Placeholder 7"/>
          <p:cNvSpPr txBox="1">
            <a:spLocks/>
          </p:cNvSpPr>
          <p:nvPr/>
        </p:nvSpPr>
        <p:spPr>
          <a:xfrm>
            <a:off x="11365454" y="16197749"/>
            <a:ext cx="10223025" cy="661561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2633472" rtl="0" eaLnBrk="1" latinLnBrk="0" hangingPunct="1">
              <a:defRPr sz="38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1673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3347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5020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66944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83680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0416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17152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33888" algn="l" defTabSz="2633472" rtl="0" eaLnBrk="1" latinLnBrk="0" hangingPunct="1">
              <a:defRPr sz="5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55" b="1" dirty="0">
                <a:solidFill>
                  <a:schemeClr val="tx1"/>
                </a:solidFill>
              </a:rPr>
              <a:t>Conclusion</a:t>
            </a:r>
            <a:endParaRPr lang="en-US" sz="3927" b="1" dirty="0">
              <a:solidFill>
                <a:schemeClr val="tx1"/>
              </a:solidFill>
            </a:endParaRPr>
          </a:p>
        </p:txBody>
      </p:sp>
      <p:sp>
        <p:nvSpPr>
          <p:cNvPr id="65" name="Content Placeholder 6"/>
          <p:cNvSpPr txBox="1">
            <a:spLocks/>
          </p:cNvSpPr>
          <p:nvPr/>
        </p:nvSpPr>
        <p:spPr>
          <a:xfrm>
            <a:off x="21901687" y="17051603"/>
            <a:ext cx="10267321" cy="4385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0" indent="-731520" algn="l" defTabSz="2926080" rtl="0" eaLnBrk="1" latinLnBrk="0" hangingPunct="1">
              <a:lnSpc>
                <a:spcPct val="900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8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06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4672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097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358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National Health Agency. (2018). Pradhan Mantri Jan Arogya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Yojna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. PM-JAY -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Ayushman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 Bharat. Retrieved from https://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www.pmjay.gov.in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/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Thomas, T. K. (2016). Role of Health insurance in enabling universal health coverage in India: A critical review. Health Services Management Research, 29(4), 99-106. 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Dror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I. (2007). Demystifying Micro Health Insurance Package Design-Choosing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Healthplans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 All Together (Chat). Microfinance Insights, 4, 17-19.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Gumber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A., &amp; Kulkarni, V. (2000). Health insurance for informal sector: case study of Gujarat. Economic and Political Weekly, 3607-3613.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Binnendijk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E.,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Dror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D. M.,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Gerelle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E., &amp;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Koren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R. (2013). Estimating Willingness-to-Pay for health insurance among rural poor in India by reference to Engel's law. Social Science &amp; Medicine, 76, 67-73.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Keshri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V. R., &amp; Ghosh, S. (2019). Health Insurance for Universal Health Coverage in India: A Critical Examination. In Working Paper. Patna, Bihar, India: The Center for Health Policy and Asian Development Research Institute.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Ravi, S., Ahluwalia, R., &amp;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Bergkvist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S. (2016). Health and Morbidity in India (2004-2014) (092016). Retrieved from New Delhi: 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Ghosh, S., &amp; Datta-Gupta, N. (2017). Targeting and effects of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rashtriya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swasthya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bima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 yojana on access to care and financial protection. Econ Polit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Wkly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52, 61-70.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Nandi, A., Ashok, A., &amp;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Laxminarayan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, R. (2013). The socioeconomic and institutional determinants of participation in India’s health insurance scheme for the poor. </a:t>
            </a:r>
            <a:r>
              <a:rPr lang="en-US" sz="1600" dirty="0" err="1">
                <a:ea typeface="Calibri" panose="020F0502020204030204" pitchFamily="34" charset="0"/>
                <a:cs typeface="Mangal" panose="02040503050203030202"/>
              </a:rPr>
              <a:t>PloS</a:t>
            </a:r>
            <a:r>
              <a:rPr lang="en-US" sz="1600" dirty="0">
                <a:ea typeface="Calibri" panose="020F0502020204030204" pitchFamily="34" charset="0"/>
                <a:cs typeface="Mangal" panose="02040503050203030202"/>
              </a:rPr>
              <a:t> one, 8(6), e66296.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endParaRPr lang="en-US" sz="1600" dirty="0">
              <a:ea typeface="Calibri" panose="020F0502020204030204" pitchFamily="34" charset="0"/>
              <a:cs typeface="Mangal" panose="02040503050203030202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endParaRPr lang="en-US" sz="1600" dirty="0">
              <a:ea typeface="Calibri" panose="020F0502020204030204" pitchFamily="34" charset="0"/>
              <a:cs typeface="Mangal" panose="02040503050203030202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endParaRPr lang="en-US" sz="1600" dirty="0">
              <a:ea typeface="Calibri" panose="020F0502020204030204" pitchFamily="34" charset="0"/>
              <a:cs typeface="Mangal" panose="0204050305020303020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4094" y="4218766"/>
            <a:ext cx="319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kern="0" baseline="30000" dirty="0">
                <a:solidFill>
                  <a:srgbClr val="FFFFFF"/>
                </a:solidFill>
                <a:sym typeface="Calibri" charset="0"/>
              </a:rPr>
              <a:t>1Mel and Enid Zuckerman College of Public Health, University of Arizona, Tucson, AZ.</a:t>
            </a:r>
            <a:r>
              <a:rPr lang="en-US" sz="2800" b="1" kern="0" dirty="0">
                <a:solidFill>
                  <a:srgbClr val="FFFFFF"/>
                </a:solidFill>
                <a:sym typeface="Calibri" charset="0"/>
              </a:rPr>
              <a:t> </a:t>
            </a:r>
            <a:r>
              <a:rPr lang="en-US" sz="2800" b="1" kern="0" baseline="30000" dirty="0">
                <a:solidFill>
                  <a:srgbClr val="FFFFFF"/>
                </a:solidFill>
                <a:sym typeface="Calibri" charset="0"/>
              </a:rPr>
              <a:t>2Center for Population Science and Discovery, University of Arizona, Tucson, AZ.  3Department of Agricultural and Resource Economics, University of Arizona, Tucson, Az.  4Department of Medicine, University of Ottawa, Ontario, Canada.</a:t>
            </a:r>
            <a:r>
              <a:rPr lang="en-US" sz="2800" b="1" kern="0" dirty="0">
                <a:solidFill>
                  <a:srgbClr val="FFFFFF"/>
                </a:solidFill>
                <a:sym typeface="Calibri" charset="0"/>
              </a:rPr>
              <a:t> </a:t>
            </a:r>
            <a:endParaRPr lang="en-US" sz="2800" b="1" kern="0" baseline="30000" dirty="0">
              <a:solidFill>
                <a:srgbClr val="FFFFFF"/>
              </a:solidFill>
              <a:sym typeface="Calibri" charset="0"/>
            </a:endParaRPr>
          </a:p>
        </p:txBody>
      </p:sp>
      <p:sp>
        <p:nvSpPr>
          <p:cNvPr id="76" name="Rectangle 4">
            <a:extLst>
              <a:ext uri="{FF2B5EF4-FFF2-40B4-BE49-F238E27FC236}">
                <a16:creationId xmlns:a16="http://schemas.microsoft.com/office/drawing/2014/main" id="{32CFAB0A-6F22-465C-93BD-4B1A149CC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24" y="14218421"/>
            <a:ext cx="10241280" cy="50359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9753" tIns="49876" rIns="99753" bIns="4987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97569" eaLnBrk="0" hangingPunct="0"/>
            <a:r>
              <a:rPr lang="en-US" altLang="en-US" sz="2618" i="1" dirty="0">
                <a:ea typeface="Calibri" panose="020F0502020204030204" pitchFamily="34" charset="0"/>
                <a:cs typeface="Mangal" panose="02040503050203030202" pitchFamily="18" charset="0"/>
              </a:rPr>
              <a:t>Figure-1: Statewide Health Insurance Penetration in India 2015-16*</a:t>
            </a:r>
            <a:endParaRPr lang="en-US" altLang="en-US" sz="2618" i="1" baseline="30000" dirty="0">
              <a:latin typeface="+mn-lt"/>
              <a:ea typeface="Calibri" panose="020F0502020204030204" pitchFamily="34" charset="0"/>
              <a:cs typeface="Mangal" panose="02040503050203030202" pitchFamily="18" charset="0"/>
              <a:sym typeface="Symbol" panose="05050102010706020507" pitchFamily="18" charset="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0C5E61-4B08-E34F-A7AA-C95C68998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54" y="9346502"/>
            <a:ext cx="10241279" cy="6629098"/>
          </a:xfrm>
          <a:prstGeom prst="rect">
            <a:avLst/>
          </a:prstGeom>
        </p:spPr>
      </p:pic>
      <p:sp>
        <p:nvSpPr>
          <p:cNvPr id="49" name="Rectangle 4">
            <a:extLst>
              <a:ext uri="{FF2B5EF4-FFF2-40B4-BE49-F238E27FC236}">
                <a16:creationId xmlns:a16="http://schemas.microsoft.com/office/drawing/2014/main" id="{81B948DC-CE89-ED4A-96F3-96AEBD5D7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1686" y="4935730"/>
            <a:ext cx="10267322" cy="72876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9753" tIns="49876" rIns="99753" bIns="4987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97569" eaLnBrk="0" hangingPunct="0">
              <a:lnSpc>
                <a:spcPts val="2320"/>
              </a:lnSpc>
            </a:pPr>
            <a:r>
              <a:rPr lang="en-US" altLang="en-US" sz="2618" i="1" dirty="0">
                <a:ea typeface="Calibri" panose="020F0502020204030204" pitchFamily="34" charset="0"/>
                <a:cs typeface="Mangal" panose="02040503050203030202" pitchFamily="18" charset="0"/>
              </a:rPr>
              <a:t>Figure-3: Relative Risk Ratios for enrolling under different health insurance categories (2015-16)</a:t>
            </a:r>
            <a:endParaRPr lang="en-US" altLang="en-US" sz="2618" i="1" baseline="30000" dirty="0">
              <a:latin typeface="+mn-lt"/>
              <a:ea typeface="Calibri" panose="020F0502020204030204" pitchFamily="34" charset="0"/>
              <a:cs typeface="Mangal" panose="02040503050203030202" pitchFamily="18" charset="0"/>
              <a:sym typeface="Symbol" panose="05050102010706020507" pitchFamily="18" charset="2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AD5C2FE-B374-9244-A70C-714C2545F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883" y="5785426"/>
            <a:ext cx="9648296" cy="10223500"/>
          </a:xfrm>
          <a:prstGeom prst="rect">
            <a:avLst/>
          </a:prstGeom>
        </p:spPr>
      </p:pic>
      <p:sp>
        <p:nvSpPr>
          <p:cNvPr id="54" name="Content Placeholder 6">
            <a:extLst>
              <a:ext uri="{FF2B5EF4-FFF2-40B4-BE49-F238E27FC236}">
                <a16:creationId xmlns:a16="http://schemas.microsoft.com/office/drawing/2014/main" id="{14AEE6C6-2E43-2C4F-BF63-84673651ED78}"/>
              </a:ext>
            </a:extLst>
          </p:cNvPr>
          <p:cNvSpPr txBox="1">
            <a:spLocks/>
          </p:cNvSpPr>
          <p:nvPr/>
        </p:nvSpPr>
        <p:spPr>
          <a:xfrm>
            <a:off x="11365454" y="5668155"/>
            <a:ext cx="10244186" cy="2721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0" indent="-731520" algn="l" defTabSz="2926080" rtl="0" eaLnBrk="1" latinLnBrk="0" hangingPunct="1">
              <a:lnSpc>
                <a:spcPct val="900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8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06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4672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0976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35840" indent="-731520" algn="l" defTabSz="292608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The odds of having health insurance decreases with increasing wealth (second-lowest OR-0.96, p-value&gt;0.05; middle OR-0.84, p-value&lt;0.01; fourth OR-0.81, p-value&lt;0.001; highest OR-1.10, p-value&gt;0.05). </a:t>
            </a:r>
          </a:p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Interaction effect of  religion, caste, and place of residence are significant.</a:t>
            </a:r>
          </a:p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Muslims have lesser odds of having health insurance. </a:t>
            </a:r>
          </a:p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Employer-based: Scheduled Tribes with higher assets have higher enrollment</a:t>
            </a:r>
          </a:p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Publicly funded: Poor from marginalized caste have higher enrollment</a:t>
            </a:r>
          </a:p>
          <a:p>
            <a:pPr marL="249380" indent="-249380">
              <a:lnSpc>
                <a:spcPct val="80000"/>
              </a:lnSpc>
              <a:spcBef>
                <a:spcPts val="655"/>
              </a:spcBef>
              <a:defRPr/>
            </a:pPr>
            <a:r>
              <a:rPr lang="en-US" sz="2400" dirty="0"/>
              <a:t>Private: higher asset groups have higher probability</a:t>
            </a:r>
          </a:p>
        </p:txBody>
      </p:sp>
      <p:pic>
        <p:nvPicPr>
          <p:cNvPr id="3" name="Picture 2" descr="A close up of a building&#10;&#10;Description automatically generated">
            <a:extLst>
              <a:ext uri="{FF2B5EF4-FFF2-40B4-BE49-F238E27FC236}">
                <a16:creationId xmlns:a16="http://schemas.microsoft.com/office/drawing/2014/main" id="{9382D132-19B3-7A41-8B32-BD121987F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2" y="14904720"/>
            <a:ext cx="10267321" cy="66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80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2590</TotalTime>
  <Words>867</Words>
  <Application>Microsoft Macintosh PowerPoint</Application>
  <PresentationFormat>Custom</PresentationFormat>
  <Paragraphs>49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University of Arizona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Ambade, Preshit Nemdas - (preshitambade)</dc:creator>
  <cp:lastModifiedBy>Ambade, Preshit Nemdas - (preshitambade)</cp:lastModifiedBy>
  <cp:revision>71</cp:revision>
  <cp:lastPrinted>2019-03-26T20:26:34Z</cp:lastPrinted>
  <dcterms:created xsi:type="dcterms:W3CDTF">2018-01-04T22:14:26Z</dcterms:created>
  <dcterms:modified xsi:type="dcterms:W3CDTF">2020-04-07T00:57:11Z</dcterms:modified>
</cp:coreProperties>
</file>